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i77tZ1OuY0dPPXtnDCXGTBQsK+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C6A15A-F9D4-4127-A57A-C2810F3CF3DA}">
  <a:tblStyle styleId="{81C6A15A-F9D4-4127-A57A-C2810F3CF3D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Đề tài tập trung vào xây dựng hệ thống và mô hình</a:t>
            </a:r>
            <a:endParaRPr/>
          </a:p>
          <a:p>
            <a:pPr indent="0" lvl="0" marL="0" rtl="0" algn="l">
              <a:lnSpc>
                <a:spcPct val="100000"/>
              </a:lnSpc>
              <a:spcBef>
                <a:spcPts val="0"/>
              </a:spcBef>
              <a:spcAft>
                <a:spcPts val="0"/>
              </a:spcAft>
              <a:buSzPts val="1400"/>
              <a:buNone/>
            </a:pPr>
            <a:r>
              <a:rPr lang="en-US"/>
              <a:t>Cung cấp nền tảng hệ thống và xây dựng mô hình</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Unity yeu cau cau hinh thap</a:t>
            </a:r>
            <a:endParaRPr/>
          </a:p>
          <a:p>
            <a:pPr indent="0" lvl="0" marL="0" rtl="0" algn="l">
              <a:lnSpc>
                <a:spcPct val="100000"/>
              </a:lnSpc>
              <a:spcBef>
                <a:spcPts val="0"/>
              </a:spcBef>
              <a:spcAft>
                <a:spcPts val="0"/>
              </a:spcAft>
              <a:buSzPts val="1400"/>
              <a:buNone/>
            </a:pPr>
            <a:r>
              <a:rPr lang="en-US"/>
              <a:t>Studio: Wolffun, Zitga, …</a:t>
            </a:r>
            <a:endParaRPr/>
          </a:p>
          <a:p>
            <a:pPr indent="0" lvl="0" marL="0" rtl="0" algn="l">
              <a:lnSpc>
                <a:spcPct val="100000"/>
              </a:lnSpc>
              <a:spcBef>
                <a:spcPts val="0"/>
              </a:spcBef>
              <a:spcAft>
                <a:spcPts val="0"/>
              </a:spcAft>
              <a:buSzPts val="1400"/>
              <a:buNone/>
            </a:pPr>
            <a:r>
              <a:rPr lang="en-US"/>
              <a:t>Đứng trên vai người khổng lồ</a:t>
            </a:r>
            <a:endParaRPr/>
          </a:p>
          <a:p>
            <a:pPr indent="0" lvl="0" marL="0" rtl="0" algn="l">
              <a:lnSpc>
                <a:spcPct val="100000"/>
              </a:lnSpc>
              <a:spcBef>
                <a:spcPts val="0"/>
              </a:spcBef>
              <a:spcAft>
                <a:spcPts val="0"/>
              </a:spcAft>
              <a:buSzPts val="1400"/>
              <a:buNone/>
            </a:pPr>
            <a:r>
              <a:rPr lang="en-US"/>
              <a:t>Unity: dành cho nhà sáng tạo</a:t>
            </a:r>
            <a:endParaRPr/>
          </a:p>
        </p:txBody>
      </p:sp>
      <p:sp>
        <p:nvSpPr>
          <p:cNvPr id="272" name="Google Shape;27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Unity yeu cau cau hinh thap</a:t>
            </a:r>
            <a:endParaRPr/>
          </a:p>
          <a:p>
            <a:pPr indent="0" lvl="0" marL="0" rtl="0" algn="l">
              <a:lnSpc>
                <a:spcPct val="100000"/>
              </a:lnSpc>
              <a:spcBef>
                <a:spcPts val="0"/>
              </a:spcBef>
              <a:spcAft>
                <a:spcPts val="0"/>
              </a:spcAft>
              <a:buSzPts val="1400"/>
              <a:buNone/>
            </a:pPr>
            <a:r>
              <a:rPr lang="en-US"/>
              <a:t>Studio: Wolffun, Zitga, …</a:t>
            </a:r>
            <a:endParaRPr/>
          </a:p>
          <a:p>
            <a:pPr indent="0" lvl="0" marL="0" rtl="0" algn="l">
              <a:lnSpc>
                <a:spcPct val="100000"/>
              </a:lnSpc>
              <a:spcBef>
                <a:spcPts val="0"/>
              </a:spcBef>
              <a:spcAft>
                <a:spcPts val="0"/>
              </a:spcAft>
              <a:buSzPts val="1400"/>
              <a:buNone/>
            </a:pPr>
            <a:r>
              <a:rPr lang="en-US"/>
              <a:t>Đứng trên vai người khổng lồ</a:t>
            </a:r>
            <a:endParaRPr/>
          </a:p>
          <a:p>
            <a:pPr indent="0" lvl="0" marL="0" rtl="0" algn="l">
              <a:lnSpc>
                <a:spcPct val="100000"/>
              </a:lnSpc>
              <a:spcBef>
                <a:spcPts val="0"/>
              </a:spcBef>
              <a:spcAft>
                <a:spcPts val="0"/>
              </a:spcAft>
              <a:buSzPts val="1400"/>
              <a:buNone/>
            </a:pPr>
            <a:r>
              <a:rPr lang="en-US"/>
              <a:t>Unity: dành cho nhà sáng tạo</a:t>
            </a:r>
            <a:endParaRPr/>
          </a:p>
        </p:txBody>
      </p:sp>
      <p:sp>
        <p:nvSpPr>
          <p:cNvPr id="281" name="Google Shape;2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Nhấn mạnh:</a:t>
            </a:r>
            <a:endParaRPr/>
          </a:p>
          <a:p>
            <a:pPr indent="0" lvl="0" marL="0" rtl="0" algn="l">
              <a:lnSpc>
                <a:spcPct val="100000"/>
              </a:lnSpc>
              <a:spcBef>
                <a:spcPts val="0"/>
              </a:spcBef>
              <a:spcAft>
                <a:spcPts val="0"/>
              </a:spcAft>
              <a:buSzPts val="1400"/>
              <a:buNone/>
            </a:pPr>
            <a:r>
              <a:rPr lang="en-US"/>
              <a:t>- Giảm số lượng button =&gt; sử dụng nút đảo để đảo chiều như nút phóng to sau khi nhấn đảo sẽ thành nút thu nhỏ, ….</a:t>
            </a:r>
            <a:endParaRPr/>
          </a:p>
        </p:txBody>
      </p:sp>
      <p:sp>
        <p:nvSpPr>
          <p:cNvPr id="353" name="Google Shape;35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Tia song song theo trục Z</a:t>
            </a:r>
            <a:endParaRPr/>
          </a:p>
        </p:txBody>
      </p:sp>
      <p:sp>
        <p:nvSpPr>
          <p:cNvPr id="384" name="Google Shape;38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Bản chiếu" type="title">
  <p:cSld name="TITLE">
    <p:spTree>
      <p:nvGrpSpPr>
        <p:cNvPr id="15" name="Shape 15"/>
        <p:cNvGrpSpPr/>
        <p:nvPr/>
      </p:nvGrpSpPr>
      <p:grpSpPr>
        <a:xfrm>
          <a:off x="0" y="0"/>
          <a:ext cx="0" cy="0"/>
          <a:chOff x="0" y="0"/>
          <a:chExt cx="0" cy="0"/>
        </a:xfrm>
      </p:grpSpPr>
      <p:sp>
        <p:nvSpPr>
          <p:cNvPr id="16" name="Google Shape;16;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x">
  <p:cSld name="VERTICAL_TEXT">
    <p:spTree>
      <p:nvGrpSpPr>
        <p:cNvPr id="72" name="Shape 72"/>
        <p:cNvGrpSpPr/>
        <p:nvPr/>
      </p:nvGrpSpPr>
      <p:grpSpPr>
        <a:xfrm>
          <a:off x="0" y="0"/>
          <a:ext cx="0" cy="0"/>
          <a:chOff x="0" y="0"/>
          <a:chExt cx="0" cy="0"/>
        </a:xfrm>
      </p:grpSpPr>
      <p:sp>
        <p:nvSpPr>
          <p:cNvPr id="73" name="Google Shape;73;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Dọc và Văn bản" type="vertTitleAndTx">
  <p:cSld name="VERTICAL_TITLE_AND_VERTICAL_TEXT">
    <p:spTree>
      <p:nvGrpSpPr>
        <p:cNvPr id="78" name="Shape 78"/>
        <p:cNvGrpSpPr/>
        <p:nvPr/>
      </p:nvGrpSpPr>
      <p:grpSpPr>
        <a:xfrm>
          <a:off x="0" y="0"/>
          <a:ext cx="0" cy="0"/>
          <a:chOff x="0" y="0"/>
          <a:chExt cx="0" cy="0"/>
        </a:xfrm>
      </p:grpSpPr>
      <p:sp>
        <p:nvSpPr>
          <p:cNvPr id="79" name="Google Shape;79;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ỉ Tiêu đề" type="titleOnly">
  <p:cSld name="TITLE_ONLY">
    <p:spTree>
      <p:nvGrpSpPr>
        <p:cNvPr id="21" name="Shape 21"/>
        <p:cNvGrpSpPr/>
        <p:nvPr/>
      </p:nvGrpSpPr>
      <p:grpSpPr>
        <a:xfrm>
          <a:off x="0" y="0"/>
          <a:ext cx="0" cy="0"/>
          <a:chOff x="0" y="0"/>
          <a:chExt cx="0" cy="0"/>
        </a:xfrm>
      </p:grpSpPr>
      <p:sp>
        <p:nvSpPr>
          <p:cNvPr id="22" name="Google Shape;2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ống" type="blank">
  <p:cSld name="BLANK">
    <p:spTree>
      <p:nvGrpSpPr>
        <p:cNvPr id="26" name="Shape 26"/>
        <p:cNvGrpSpPr/>
        <p:nvPr/>
      </p:nvGrpSpPr>
      <p:grpSpPr>
        <a:xfrm>
          <a:off x="0" y="0"/>
          <a:ext cx="0" cy="0"/>
          <a:chOff x="0" y="0"/>
          <a:chExt cx="0" cy="0"/>
        </a:xfrm>
      </p:grpSpPr>
      <p:sp>
        <p:nvSpPr>
          <p:cNvPr id="27" name="Google Shape;2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và Nội dung" type="obj">
  <p:cSld name="OBJECT">
    <p:spTree>
      <p:nvGrpSpPr>
        <p:cNvPr id="30" name="Shape 30"/>
        <p:cNvGrpSpPr/>
        <p:nvPr/>
      </p:nvGrpSpPr>
      <p:grpSpPr>
        <a:xfrm>
          <a:off x="0" y="0"/>
          <a:ext cx="0" cy="0"/>
          <a:chOff x="0" y="0"/>
          <a:chExt cx="0" cy="0"/>
        </a:xfrm>
      </p:grpSpPr>
      <p:sp>
        <p:nvSpPr>
          <p:cNvPr id="31" name="Google Shape;3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Đầu trang của Phần" type="secHead">
  <p:cSld name="SECTION_HEADER">
    <p:spTree>
      <p:nvGrpSpPr>
        <p:cNvPr id="36" name="Shape 36"/>
        <p:cNvGrpSpPr/>
        <p:nvPr/>
      </p:nvGrpSpPr>
      <p:grpSpPr>
        <a:xfrm>
          <a:off x="0" y="0"/>
          <a:ext cx="0" cy="0"/>
          <a:chOff x="0" y="0"/>
          <a:chExt cx="0" cy="0"/>
        </a:xfrm>
      </p:grpSpPr>
      <p:sp>
        <p:nvSpPr>
          <p:cNvPr id="37" name="Google Shape;37;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i Nội dung" type="twoObj">
  <p:cSld name="TWO_OBJECTS">
    <p:spTree>
      <p:nvGrpSpPr>
        <p:cNvPr id="42" name="Shape 42"/>
        <p:cNvGrpSpPr/>
        <p:nvPr/>
      </p:nvGrpSpPr>
      <p:grpSpPr>
        <a:xfrm>
          <a:off x="0" y="0"/>
          <a:ext cx="0" cy="0"/>
          <a:chOff x="0" y="0"/>
          <a:chExt cx="0" cy="0"/>
        </a:xfrm>
      </p:grpSpPr>
      <p:sp>
        <p:nvSpPr>
          <p:cNvPr id="43" name="Google Shape;4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ép so sánh" type="twoTxTwoObj">
  <p:cSld name="TWO_OBJECTS_WITH_TEXT">
    <p:spTree>
      <p:nvGrpSpPr>
        <p:cNvPr id="49" name="Shape 49"/>
        <p:cNvGrpSpPr/>
        <p:nvPr/>
      </p:nvGrpSpPr>
      <p:grpSpPr>
        <a:xfrm>
          <a:off x="0" y="0"/>
          <a:ext cx="0" cy="0"/>
          <a:chOff x="0" y="0"/>
          <a:chExt cx="0" cy="0"/>
        </a:xfrm>
      </p:grpSpPr>
      <p:sp>
        <p:nvSpPr>
          <p:cNvPr id="50" name="Google Shape;50;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ội dung với Chú thích" type="objTx">
  <p:cSld name="OBJECT_WITH_CAPTION_TEXT">
    <p:spTree>
      <p:nvGrpSpPr>
        <p:cNvPr id="58" name="Shape 58"/>
        <p:cNvGrpSpPr/>
        <p:nvPr/>
      </p:nvGrpSpPr>
      <p:grpSpPr>
        <a:xfrm>
          <a:off x="0" y="0"/>
          <a:ext cx="0" cy="0"/>
          <a:chOff x="0" y="0"/>
          <a:chExt cx="0" cy="0"/>
        </a:xfrm>
      </p:grpSpPr>
      <p:sp>
        <p:nvSpPr>
          <p:cNvPr id="59" name="Google Shape;59;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h với Chú thích" type="picTx">
  <p:cSld name="PICTURE_WITH_CAPTION_TEXT">
    <p:spTree>
      <p:nvGrpSpPr>
        <p:cNvPr id="65" name="Shape 65"/>
        <p:cNvGrpSpPr/>
        <p:nvPr/>
      </p:nvGrpSpPr>
      <p:grpSpPr>
        <a:xfrm>
          <a:off x="0" y="0"/>
          <a:ext cx="0" cy="0"/>
          <a:chOff x="0" y="0"/>
          <a:chExt cx="0" cy="0"/>
        </a:xfrm>
      </p:grpSpPr>
      <p:sp>
        <p:nvSpPr>
          <p:cNvPr id="66" name="Google Shape;66;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0"/>
          <p:cNvSpPr/>
          <p:nvPr>
            <p:ph idx="2" type="pic"/>
          </p:nvPr>
        </p:nvSpPr>
        <p:spPr>
          <a:xfrm>
            <a:off x="5183188" y="987425"/>
            <a:ext cx="6172200" cy="4873625"/>
          </a:xfrm>
          <a:prstGeom prst="rect">
            <a:avLst/>
          </a:prstGeom>
          <a:noFill/>
          <a:ln>
            <a:noFill/>
          </a:ln>
        </p:spPr>
      </p:sp>
      <p:sp>
        <p:nvSpPr>
          <p:cNvPr id="68" name="Google Shape;68;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4.png"/><Relationship Id="rId10" Type="http://schemas.openxmlformats.org/officeDocument/2006/relationships/image" Target="../media/image38.png"/><Relationship Id="rId9"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35.png"/><Relationship Id="rId7" Type="http://schemas.openxmlformats.org/officeDocument/2006/relationships/image" Target="../media/image29.png"/><Relationship Id="rId8"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image" Target="../media/image45.jpg"/><Relationship Id="rId6"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image" Target="../media/image45.jpg"/><Relationship Id="rId6" Type="http://schemas.openxmlformats.org/officeDocument/2006/relationships/image" Target="../media/image47.jpg"/><Relationship Id="rId7"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2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9753601" y="4454396"/>
            <a:ext cx="2522482" cy="2522482"/>
          </a:xfrm>
          <a:prstGeom prst="rect">
            <a:avLst/>
          </a:prstGeom>
          <a:noFill/>
          <a:ln>
            <a:noFill/>
          </a:ln>
        </p:spPr>
      </p:pic>
      <p:sp>
        <p:nvSpPr>
          <p:cNvPr id="90" name="Google Shape;90;p1"/>
          <p:cNvSpPr txBox="1"/>
          <p:nvPr/>
        </p:nvSpPr>
        <p:spPr>
          <a:xfrm>
            <a:off x="3578259" y="191178"/>
            <a:ext cx="541686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Times New Roman"/>
                <a:ea typeface="Times New Roman"/>
                <a:cs typeface="Times New Roman"/>
                <a:sym typeface="Times New Roman"/>
              </a:rPr>
              <a:t>ĐẠI HỌC THỦ DẦU MỘT</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3081593" y="837509"/>
            <a:ext cx="690060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Times New Roman"/>
                <a:ea typeface="Times New Roman"/>
                <a:cs typeface="Times New Roman"/>
                <a:sym typeface="Times New Roman"/>
              </a:rPr>
              <a:t>VIỆN KỸ THUẬT – CÔNG NGHỆ</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1283414" y="1746673"/>
            <a:ext cx="1007038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Times New Roman"/>
                <a:ea typeface="Times New Roman"/>
                <a:cs typeface="Times New Roman"/>
                <a:sym typeface="Times New Roman"/>
              </a:rPr>
              <a:t>BÁO CÁO NGHIÊN CỨU KHOA HỌC </a:t>
            </a:r>
            <a:endParaRPr b="1" i="0" sz="4400" u="none" cap="none" strike="noStrike">
              <a:solidFill>
                <a:schemeClr val="dk1"/>
              </a:solidFill>
              <a:latin typeface="Times New Roman"/>
              <a:ea typeface="Times New Roman"/>
              <a:cs typeface="Times New Roman"/>
              <a:sym typeface="Times New Roman"/>
            </a:endParaRPr>
          </a:p>
        </p:txBody>
      </p:sp>
      <p:pic>
        <p:nvPicPr>
          <p:cNvPr descr="Viện Kỹ Thuật - Công Nghệ - Đại học Thủ Dầu Một" id="93" name="Google Shape;93;p1"/>
          <p:cNvPicPr preferRelativeResize="0"/>
          <p:nvPr/>
        </p:nvPicPr>
        <p:blipFill rotWithShape="1">
          <a:blip r:embed="rId4">
            <a:alphaModFix/>
          </a:blip>
          <a:srcRect b="0" l="0" r="0" t="0"/>
          <a:stretch/>
        </p:blipFill>
        <p:spPr>
          <a:xfrm>
            <a:off x="504054" y="-180781"/>
            <a:ext cx="2237173" cy="2237173"/>
          </a:xfrm>
          <a:prstGeom prst="rect">
            <a:avLst/>
          </a:prstGeom>
          <a:noFill/>
          <a:ln>
            <a:noFill/>
          </a:ln>
        </p:spPr>
      </p:pic>
      <p:sp>
        <p:nvSpPr>
          <p:cNvPr id="94" name="Google Shape;94;p1"/>
          <p:cNvSpPr/>
          <p:nvPr/>
        </p:nvSpPr>
        <p:spPr>
          <a:xfrm>
            <a:off x="97654" y="2725444"/>
            <a:ext cx="11967000" cy="1828800"/>
          </a:xfrm>
          <a:prstGeom prst="roundRect">
            <a:avLst>
              <a:gd fmla="val 16667" name="adj"/>
            </a:avLst>
          </a:prstGeom>
          <a:solidFill>
            <a:srgbClr val="C4E0B2"/>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Đề tài: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Times New Roman"/>
                <a:ea typeface="Times New Roman"/>
                <a:cs typeface="Times New Roman"/>
                <a:sym typeface="Times New Roman"/>
              </a:rPr>
              <a:t> </a:t>
            </a:r>
            <a:r>
              <a:rPr b="0" i="0" lang="en-US" sz="3600" u="none" cap="none" strike="noStrike">
                <a:solidFill>
                  <a:schemeClr val="dk1"/>
                </a:solidFill>
                <a:latin typeface="Times New Roman"/>
                <a:ea typeface="Times New Roman"/>
                <a:cs typeface="Times New Roman"/>
                <a:sym typeface="Times New Roman"/>
              </a:rPr>
              <a:t>“Xây dựng hệ thống thực tế ảo tăng cường hỗ trợ hiển thị mô hình trên di động trong học tập”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95" name="Google Shape;95;p1"/>
          <p:cNvGraphicFramePr/>
          <p:nvPr/>
        </p:nvGraphicFramePr>
        <p:xfrm>
          <a:off x="1736437" y="4838022"/>
          <a:ext cx="3000000" cy="3000000"/>
        </p:xfrm>
        <a:graphic>
          <a:graphicData uri="http://schemas.openxmlformats.org/drawingml/2006/table">
            <a:tbl>
              <a:tblPr bandRow="1" firstRow="1">
                <a:noFill/>
                <a:tableStyleId>{81C6A15A-F9D4-4127-A57A-C2810F3CF3DA}</a:tableStyleId>
              </a:tblPr>
              <a:tblGrid>
                <a:gridCol w="4064000"/>
                <a:gridCol w="4064000"/>
              </a:tblGrid>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Giảng viên hướng dẫn:</a:t>
                      </a:r>
                      <a:endParaRPr b="1"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ThS. Hồ Đắc Hưng</a:t>
                      </a:r>
                      <a:endParaRPr b="1"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Sinh viên:</a:t>
                      </a:r>
                      <a:endParaRPr b="1"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Trần Tuấn Anh</a:t>
                      </a:r>
                      <a:endParaRPr b="1"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MSSV: </a:t>
                      </a:r>
                      <a:r>
                        <a:rPr lang="en-US" sz="2400" u="none" cap="none" strike="noStrike">
                          <a:latin typeface="Times New Roman"/>
                          <a:ea typeface="Times New Roman"/>
                          <a:cs typeface="Times New Roman"/>
                          <a:sym typeface="Times New Roman"/>
                        </a:rPr>
                        <a:t>1825202010102</a:t>
                      </a:r>
                      <a:endParaRPr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Ngành: </a:t>
                      </a:r>
                      <a:r>
                        <a:rPr lang="en-US" sz="2400" u="none" cap="none" strike="noStrike">
                          <a:latin typeface="Times New Roman"/>
                          <a:ea typeface="Times New Roman"/>
                          <a:cs typeface="Times New Roman"/>
                          <a:sym typeface="Times New Roman"/>
                        </a:rPr>
                        <a:t>Kỹ thuật điện – điện tử</a:t>
                      </a:r>
                      <a:endParaRPr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2400"/>
                        <a:buFont typeface="Arial"/>
                        <a:buNone/>
                      </a:pPr>
                      <a:r>
                        <a:rPr b="1" lang="en-US" sz="2400" u="none" cap="none" strike="noStrike">
                          <a:latin typeface="Times New Roman"/>
                          <a:ea typeface="Times New Roman"/>
                          <a:cs typeface="Times New Roman"/>
                          <a:sym typeface="Times New Roman"/>
                        </a:rPr>
                        <a:t>Khóa: </a:t>
                      </a:r>
                      <a:r>
                        <a:rPr lang="en-US" sz="2400" u="none" cap="none" strike="noStrike">
                          <a:latin typeface="Times New Roman"/>
                          <a:ea typeface="Times New Roman"/>
                          <a:cs typeface="Times New Roman"/>
                          <a:sym typeface="Times New Roman"/>
                        </a:rPr>
                        <a:t>D18;</a:t>
                      </a:r>
                      <a:endParaRPr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latin typeface="Times New Roman"/>
                          <a:ea typeface="Times New Roman"/>
                          <a:cs typeface="Times New Roman"/>
                          <a:sym typeface="Times New Roman"/>
                        </a:rPr>
                        <a:t>Hệ chính quy</a:t>
                      </a:r>
                      <a:endParaRPr sz="2400" u="none" cap="none" strike="noStrike">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Thinking. Idea Concept. 628408 - Download Free Vectors, Clipart Graphics &amp;  Vector Art" id="207" name="Google Shape;207;p10"/>
          <p:cNvPicPr preferRelativeResize="0"/>
          <p:nvPr/>
        </p:nvPicPr>
        <p:blipFill rotWithShape="1">
          <a:blip r:embed="rId3">
            <a:alphaModFix/>
          </a:blip>
          <a:srcRect b="0" l="0" r="0" t="0"/>
          <a:stretch/>
        </p:blipFill>
        <p:spPr>
          <a:xfrm>
            <a:off x="115087" y="1435684"/>
            <a:ext cx="5018382" cy="5018382"/>
          </a:xfrm>
          <a:prstGeom prst="rect">
            <a:avLst/>
          </a:prstGeom>
          <a:noFill/>
          <a:ln>
            <a:noFill/>
          </a:ln>
        </p:spPr>
      </p:pic>
      <p:sp>
        <p:nvSpPr>
          <p:cNvPr id="208" name="Google Shape;208;p10"/>
          <p:cNvSpPr txBox="1"/>
          <p:nvPr/>
        </p:nvSpPr>
        <p:spPr>
          <a:xfrm>
            <a:off x="5133469" y="1682717"/>
            <a:ext cx="7058531" cy="452431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Hầu hết mọi người đều sở hữu ít nhất 1 chiếc smartphone.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Xu hướng áp dụng công nghệ vào giáo dục mang lại hiệu quả rất to lớn.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Bộ giáo dục cho các học sinh trung học sử dụng điện thoại trong học tâp.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200"/>
              <a:buFont typeface="Times New Roman"/>
              <a:buChar char="-"/>
            </a:pPr>
            <a:r>
              <a:rPr b="0" i="0" lang="en-US" sz="3200" u="none" cap="none" strike="noStrike">
                <a:solidFill>
                  <a:schemeClr val="dk1"/>
                </a:solidFill>
                <a:latin typeface="Times New Roman"/>
                <a:ea typeface="Times New Roman"/>
                <a:cs typeface="Times New Roman"/>
                <a:sym typeface="Times New Roman"/>
              </a:rPr>
              <a:t>Thực tế ảo và thực tế tăng cường mang lại độ trải nghiệm cao nhưng lại có chi phí thấp.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sp>
        <p:nvSpPr>
          <p:cNvPr id="214" name="Google Shape;214;p11"/>
          <p:cNvSpPr/>
          <p:nvPr/>
        </p:nvSpPr>
        <p:spPr>
          <a:xfrm>
            <a:off x="239697" y="4108601"/>
            <a:ext cx="3444536" cy="1935333"/>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11"/>
          <p:cNvSpPr txBox="1"/>
          <p:nvPr/>
        </p:nvSpPr>
        <p:spPr>
          <a:xfrm>
            <a:off x="3773010" y="3984322"/>
            <a:ext cx="7998781" cy="21236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Times New Roman"/>
                <a:ea typeface="Times New Roman"/>
                <a:cs typeface="Times New Roman"/>
                <a:sym typeface="Times New Roman"/>
              </a:rPr>
              <a:t>“Xây dựng hệ thống thực tế ảo tăng cường hỗ trợ hiển thị mô hình trên di động trong học tập”</a:t>
            </a:r>
            <a:endParaRPr b="0" i="0" sz="1400" u="none" cap="none" strike="noStrike">
              <a:solidFill>
                <a:srgbClr val="000000"/>
              </a:solidFill>
              <a:latin typeface="Arial"/>
              <a:ea typeface="Arial"/>
              <a:cs typeface="Arial"/>
              <a:sym typeface="Arial"/>
            </a:endParaRPr>
          </a:p>
        </p:txBody>
      </p:sp>
      <p:pic>
        <p:nvPicPr>
          <p:cNvPr descr="10,310 BEST Amazing Word IMAGES, STOCK PHOTOS &amp; VECTORS | Adobe Stock" id="216" name="Google Shape;216;p11"/>
          <p:cNvPicPr preferRelativeResize="0"/>
          <p:nvPr/>
        </p:nvPicPr>
        <p:blipFill rotWithShape="1">
          <a:blip r:embed="rId3">
            <a:alphaModFix/>
          </a:blip>
          <a:srcRect b="0" l="0" r="0" t="0"/>
          <a:stretch/>
        </p:blipFill>
        <p:spPr>
          <a:xfrm>
            <a:off x="2452455" y="1198492"/>
            <a:ext cx="6748569" cy="251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Sách tô màu thực tế ảo 4D Kolorfun Tô màu 4D, Tranh tô màu 4D, Tranh tô màu, trẻ con Ảnh số 40844949" id="223" name="Google Shape;223;p12"/>
          <p:cNvPicPr preferRelativeResize="0"/>
          <p:nvPr/>
        </p:nvPicPr>
        <p:blipFill rotWithShape="1">
          <a:blip r:embed="rId3">
            <a:alphaModFix/>
          </a:blip>
          <a:srcRect b="0" l="0" r="0" t="0"/>
          <a:stretch/>
        </p:blipFill>
        <p:spPr>
          <a:xfrm>
            <a:off x="665480" y="1319388"/>
            <a:ext cx="5166360" cy="5036962"/>
          </a:xfrm>
          <a:prstGeom prst="rect">
            <a:avLst/>
          </a:prstGeom>
          <a:noFill/>
          <a:ln>
            <a:noFill/>
          </a:ln>
        </p:spPr>
      </p:pic>
      <p:pic>
        <p:nvPicPr>
          <p:cNvPr descr="CES 2019]Thực tế ảo tăng cường AR là gì? Đang là xu hướng như thế nào" id="224" name="Google Shape;224;p12"/>
          <p:cNvPicPr preferRelativeResize="0"/>
          <p:nvPr/>
        </p:nvPicPr>
        <p:blipFill rotWithShape="1">
          <a:blip r:embed="rId4">
            <a:alphaModFix/>
          </a:blip>
          <a:srcRect b="0" l="0" r="0" t="0"/>
          <a:stretch/>
        </p:blipFill>
        <p:spPr>
          <a:xfrm>
            <a:off x="6228499" y="1319388"/>
            <a:ext cx="5694680" cy="50369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sp>
        <p:nvSpPr>
          <p:cNvPr id="230" name="Google Shape;230;p13"/>
          <p:cNvSpPr txBox="1"/>
          <p:nvPr/>
        </p:nvSpPr>
        <p:spPr>
          <a:xfrm>
            <a:off x="1020932" y="1438181"/>
            <a:ext cx="10546672" cy="193540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Trong nước:</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  Đang nghiên cứu và phát triển các sản phẩm dùng trong huấn luyện, đào tạo như đào tạo lái 	    	         thuyền, du lịch, sản xuất, …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  Các sản phẩm đã hoàn thành còn rất ít.</a:t>
            </a:r>
            <a:endParaRPr b="0" i="0" sz="1800" u="none" cap="none" strike="noStrike">
              <a:solidFill>
                <a:schemeClr val="dk1"/>
              </a:solidFill>
              <a:latin typeface="Times New Roman"/>
              <a:ea typeface="Times New Roman"/>
              <a:cs typeface="Times New Roman"/>
              <a:sym typeface="Times New Roman"/>
            </a:endParaRPr>
          </a:p>
        </p:txBody>
      </p:sp>
      <p:sp>
        <p:nvSpPr>
          <p:cNvPr id="231" name="Google Shape;231;p13"/>
          <p:cNvSpPr txBox="1"/>
          <p:nvPr/>
        </p:nvSpPr>
        <p:spPr>
          <a:xfrm>
            <a:off x="1020932" y="3789081"/>
            <a:ext cx="10546672" cy="193540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Ngoài nước:</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  Đang nghiên cứu và phát triển các sản phẩm dùng trong huấn luyện, đào tạo như đào tạo lái 	    	         thuyền, du lịch, sản xuất …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  Các sản phẩm đã hoàn thành về lĩnh vực giáo dục còn rất ít và chưa được chú trọng.</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p:nvPr/>
        </p:nvSpPr>
        <p:spPr>
          <a:xfrm>
            <a:off x="8364824" y="834500"/>
            <a:ext cx="3827176" cy="6023499"/>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14"/>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Diagram&#10;&#10;Description automatically generated" id="238" name="Google Shape;238;p14"/>
          <p:cNvPicPr preferRelativeResize="0"/>
          <p:nvPr/>
        </p:nvPicPr>
        <p:blipFill rotWithShape="1">
          <a:blip r:embed="rId3">
            <a:alphaModFix/>
          </a:blip>
          <a:srcRect b="0" l="0" r="0" t="0"/>
          <a:stretch/>
        </p:blipFill>
        <p:spPr>
          <a:xfrm>
            <a:off x="213063" y="994298"/>
            <a:ext cx="7196091" cy="5863701"/>
          </a:xfrm>
          <a:prstGeom prst="rect">
            <a:avLst/>
          </a:prstGeom>
          <a:noFill/>
          <a:ln>
            <a:noFill/>
          </a:ln>
        </p:spPr>
      </p:pic>
      <p:sp>
        <p:nvSpPr>
          <p:cNvPr id="239" name="Google Shape;239;p14"/>
          <p:cNvSpPr txBox="1"/>
          <p:nvPr/>
        </p:nvSpPr>
        <p:spPr>
          <a:xfrm>
            <a:off x="8695359" y="1307094"/>
            <a:ext cx="3496641"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Times New Roman"/>
                <a:ea typeface="Times New Roman"/>
                <a:cs typeface="Times New Roman"/>
                <a:sym typeface="Times New Roman"/>
              </a:rPr>
              <a:t>Tổng quan cấu trúc hệ thống thực tế ảo tăng cường trên điện thoại</a:t>
            </a:r>
            <a:endParaRPr b="0" i="0" sz="5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p:nvPr/>
        </p:nvSpPr>
        <p:spPr>
          <a:xfrm>
            <a:off x="8535963" y="914400"/>
            <a:ext cx="3656037"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15"/>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sp>
        <p:nvSpPr>
          <p:cNvPr id="246" name="Google Shape;246;p15"/>
          <p:cNvSpPr/>
          <p:nvPr/>
        </p:nvSpPr>
        <p:spPr>
          <a:xfrm>
            <a:off x="315237" y="2962472"/>
            <a:ext cx="1429305" cy="11097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KHỞI ĐÔNG HỆ THỐNG</a:t>
            </a:r>
            <a:endParaRPr b="0" i="0" sz="1400" u="none" cap="none" strike="noStrike">
              <a:solidFill>
                <a:srgbClr val="000000"/>
              </a:solidFill>
              <a:latin typeface="Arial"/>
              <a:ea typeface="Arial"/>
              <a:cs typeface="Arial"/>
              <a:sym typeface="Arial"/>
            </a:endParaRPr>
          </a:p>
        </p:txBody>
      </p:sp>
      <p:cxnSp>
        <p:nvCxnSpPr>
          <p:cNvPr id="247" name="Google Shape;247;p15"/>
          <p:cNvCxnSpPr>
            <a:stCxn id="246" idx="6"/>
          </p:cNvCxnSpPr>
          <p:nvPr/>
        </p:nvCxnSpPr>
        <p:spPr>
          <a:xfrm>
            <a:off x="1744542" y="3517327"/>
            <a:ext cx="1464900" cy="0"/>
          </a:xfrm>
          <a:prstGeom prst="straightConnector1">
            <a:avLst/>
          </a:prstGeom>
          <a:noFill/>
          <a:ln cap="flat" cmpd="sng" w="38100">
            <a:solidFill>
              <a:srgbClr val="FF0000"/>
            </a:solidFill>
            <a:prstDash val="solid"/>
            <a:miter lim="800000"/>
            <a:headEnd len="sm" w="sm" type="none"/>
            <a:tailEnd len="med" w="med" type="triangle"/>
          </a:ln>
        </p:spPr>
      </p:cxnSp>
      <p:sp>
        <p:nvSpPr>
          <p:cNvPr id="248" name="Google Shape;248;p15"/>
          <p:cNvSpPr/>
          <p:nvPr/>
        </p:nvSpPr>
        <p:spPr>
          <a:xfrm>
            <a:off x="3209357" y="2962496"/>
            <a:ext cx="1429304" cy="110968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XỬ LÝ THÔNG TIN</a:t>
            </a:r>
            <a:endParaRPr b="0" i="0" sz="1400" u="none" cap="none" strike="noStrike">
              <a:solidFill>
                <a:srgbClr val="000000"/>
              </a:solidFill>
              <a:latin typeface="Arial"/>
              <a:ea typeface="Arial"/>
              <a:cs typeface="Arial"/>
              <a:sym typeface="Arial"/>
            </a:endParaRPr>
          </a:p>
        </p:txBody>
      </p:sp>
      <p:cxnSp>
        <p:nvCxnSpPr>
          <p:cNvPr id="249" name="Google Shape;249;p15"/>
          <p:cNvCxnSpPr>
            <a:endCxn id="248" idx="0"/>
          </p:cNvCxnSpPr>
          <p:nvPr/>
        </p:nvCxnSpPr>
        <p:spPr>
          <a:xfrm>
            <a:off x="3924009" y="1737296"/>
            <a:ext cx="0" cy="1225200"/>
          </a:xfrm>
          <a:prstGeom prst="straightConnector1">
            <a:avLst/>
          </a:prstGeom>
          <a:noFill/>
          <a:ln cap="flat" cmpd="sng" w="38100">
            <a:solidFill>
              <a:srgbClr val="FF0000"/>
            </a:solidFill>
            <a:prstDash val="solid"/>
            <a:miter lim="800000"/>
            <a:headEnd len="sm" w="sm" type="none"/>
            <a:tailEnd len="med" w="med" type="triangle"/>
          </a:ln>
        </p:spPr>
      </p:cxnSp>
      <p:sp>
        <p:nvSpPr>
          <p:cNvPr id="250" name="Google Shape;250;p15"/>
          <p:cNvSpPr/>
          <p:nvPr/>
        </p:nvSpPr>
        <p:spPr>
          <a:xfrm>
            <a:off x="3134475" y="1012053"/>
            <a:ext cx="1537022" cy="725301"/>
          </a:xfrm>
          <a:prstGeom prst="flowChartConnec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CAMERA</a:t>
            </a:r>
            <a:endParaRPr b="0" i="0" sz="1400" u="none" cap="none" strike="noStrike">
              <a:solidFill>
                <a:srgbClr val="000000"/>
              </a:solidFill>
              <a:latin typeface="Arial"/>
              <a:ea typeface="Arial"/>
              <a:cs typeface="Arial"/>
              <a:sym typeface="Arial"/>
            </a:endParaRPr>
          </a:p>
        </p:txBody>
      </p:sp>
      <p:cxnSp>
        <p:nvCxnSpPr>
          <p:cNvPr id="251" name="Google Shape;251;p15"/>
          <p:cNvCxnSpPr/>
          <p:nvPr/>
        </p:nvCxnSpPr>
        <p:spPr>
          <a:xfrm flipH="1" rot="10800000">
            <a:off x="2539014" y="4106783"/>
            <a:ext cx="996660" cy="1385118"/>
          </a:xfrm>
          <a:prstGeom prst="straightConnector1">
            <a:avLst/>
          </a:prstGeom>
          <a:noFill/>
          <a:ln cap="flat" cmpd="sng" w="38100">
            <a:solidFill>
              <a:srgbClr val="FF0000"/>
            </a:solidFill>
            <a:prstDash val="solid"/>
            <a:miter lim="800000"/>
            <a:headEnd len="sm" w="sm" type="none"/>
            <a:tailEnd len="med" w="med" type="triangle"/>
          </a:ln>
        </p:spPr>
      </p:cxnSp>
      <p:sp>
        <p:nvSpPr>
          <p:cNvPr id="252" name="Google Shape;252;p15"/>
          <p:cNvSpPr/>
          <p:nvPr/>
        </p:nvSpPr>
        <p:spPr>
          <a:xfrm>
            <a:off x="1824366" y="5491901"/>
            <a:ext cx="1429293" cy="878888"/>
          </a:xfrm>
          <a:prstGeom prst="flowChartMagneticDisk">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DATA</a:t>
            </a:r>
            <a:endParaRPr b="0" i="0" sz="1400" u="none" cap="none" strike="noStrike">
              <a:solidFill>
                <a:srgbClr val="000000"/>
              </a:solidFill>
              <a:latin typeface="Arial"/>
              <a:ea typeface="Arial"/>
              <a:cs typeface="Arial"/>
              <a:sym typeface="Arial"/>
            </a:endParaRPr>
          </a:p>
        </p:txBody>
      </p:sp>
      <p:cxnSp>
        <p:nvCxnSpPr>
          <p:cNvPr id="253" name="Google Shape;253;p15"/>
          <p:cNvCxnSpPr>
            <a:stCxn id="248" idx="3"/>
          </p:cNvCxnSpPr>
          <p:nvPr/>
        </p:nvCxnSpPr>
        <p:spPr>
          <a:xfrm>
            <a:off x="4638661" y="3517339"/>
            <a:ext cx="1633500" cy="0"/>
          </a:xfrm>
          <a:prstGeom prst="straightConnector1">
            <a:avLst/>
          </a:prstGeom>
          <a:noFill/>
          <a:ln cap="flat" cmpd="sng" w="28575">
            <a:solidFill>
              <a:srgbClr val="FF0000"/>
            </a:solidFill>
            <a:prstDash val="solid"/>
            <a:miter lim="800000"/>
            <a:headEnd len="sm" w="sm" type="none"/>
            <a:tailEnd len="med" w="med" type="triangle"/>
          </a:ln>
        </p:spPr>
      </p:cxnSp>
      <p:sp>
        <p:nvSpPr>
          <p:cNvPr id="254" name="Google Shape;254;p15"/>
          <p:cNvSpPr/>
          <p:nvPr/>
        </p:nvSpPr>
        <p:spPr>
          <a:xfrm>
            <a:off x="6272155" y="2962699"/>
            <a:ext cx="1571346" cy="110948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MÀN HÌNH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(Giao diện)</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4527690" y="5457098"/>
            <a:ext cx="2152837" cy="1264377"/>
          </a:xfrm>
          <a:prstGeom prst="flowChartTerminator">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TÍNH NĂNG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 XOAY, DI CHUYỂN, PHÓNG TO )</a:t>
            </a:r>
            <a:endParaRPr b="0" i="0" sz="1400" u="none" cap="none" strike="noStrike">
              <a:solidFill>
                <a:srgbClr val="000000"/>
              </a:solidFill>
              <a:latin typeface="Arial"/>
              <a:ea typeface="Arial"/>
              <a:cs typeface="Arial"/>
              <a:sym typeface="Arial"/>
            </a:endParaRPr>
          </a:p>
        </p:txBody>
      </p:sp>
      <p:cxnSp>
        <p:nvCxnSpPr>
          <p:cNvPr id="256" name="Google Shape;256;p15"/>
          <p:cNvCxnSpPr/>
          <p:nvPr/>
        </p:nvCxnSpPr>
        <p:spPr>
          <a:xfrm flipH="1">
            <a:off x="5615209" y="4071979"/>
            <a:ext cx="1065319" cy="1385120"/>
          </a:xfrm>
          <a:prstGeom prst="straightConnector1">
            <a:avLst/>
          </a:prstGeom>
          <a:noFill/>
          <a:ln cap="flat" cmpd="sng" w="38100">
            <a:solidFill>
              <a:srgbClr val="FF0000"/>
            </a:solidFill>
            <a:prstDash val="solid"/>
            <a:miter lim="800000"/>
            <a:headEnd len="sm" w="sm" type="none"/>
            <a:tailEnd len="med" w="med" type="triangle"/>
          </a:ln>
        </p:spPr>
      </p:cxnSp>
      <p:cxnSp>
        <p:nvCxnSpPr>
          <p:cNvPr id="257" name="Google Shape;257;p15"/>
          <p:cNvCxnSpPr/>
          <p:nvPr/>
        </p:nvCxnSpPr>
        <p:spPr>
          <a:xfrm flipH="1" rot="10800000">
            <a:off x="5837149" y="4072181"/>
            <a:ext cx="1065320" cy="1384918"/>
          </a:xfrm>
          <a:prstGeom prst="straightConnector1">
            <a:avLst/>
          </a:prstGeom>
          <a:noFill/>
          <a:ln cap="flat" cmpd="sng" w="38100">
            <a:solidFill>
              <a:srgbClr val="FF0000"/>
            </a:solidFill>
            <a:prstDash val="solid"/>
            <a:miter lim="800000"/>
            <a:headEnd len="sm" w="sm" type="none"/>
            <a:tailEnd len="med" w="med" type="triangle"/>
          </a:ln>
        </p:spPr>
      </p:cxnSp>
      <p:cxnSp>
        <p:nvCxnSpPr>
          <p:cNvPr id="258" name="Google Shape;258;p15"/>
          <p:cNvCxnSpPr/>
          <p:nvPr/>
        </p:nvCxnSpPr>
        <p:spPr>
          <a:xfrm rot="10800000">
            <a:off x="4330161" y="4071980"/>
            <a:ext cx="1132840" cy="1385118"/>
          </a:xfrm>
          <a:prstGeom prst="straightConnector1">
            <a:avLst/>
          </a:prstGeom>
          <a:noFill/>
          <a:ln cap="flat" cmpd="sng" w="38100">
            <a:solidFill>
              <a:srgbClr val="FF0000"/>
            </a:solidFill>
            <a:prstDash val="solid"/>
            <a:miter lim="800000"/>
            <a:headEnd len="sm" w="sm" type="none"/>
            <a:tailEnd len="med" w="med" type="triangle"/>
          </a:ln>
        </p:spPr>
      </p:cxnSp>
      <p:cxnSp>
        <p:nvCxnSpPr>
          <p:cNvPr id="259" name="Google Shape;259;p15"/>
          <p:cNvCxnSpPr/>
          <p:nvPr/>
        </p:nvCxnSpPr>
        <p:spPr>
          <a:xfrm>
            <a:off x="4172339" y="4071979"/>
            <a:ext cx="1132840" cy="1385120"/>
          </a:xfrm>
          <a:prstGeom prst="straightConnector1">
            <a:avLst/>
          </a:prstGeom>
          <a:noFill/>
          <a:ln cap="flat" cmpd="sng" w="38100">
            <a:solidFill>
              <a:srgbClr val="FF0000"/>
            </a:solidFill>
            <a:prstDash val="solid"/>
            <a:miter lim="800000"/>
            <a:headEnd len="sm" w="sm" type="none"/>
            <a:tailEnd len="med" w="med" type="triangle"/>
          </a:ln>
        </p:spPr>
      </p:cxnSp>
      <p:sp>
        <p:nvSpPr>
          <p:cNvPr id="260" name="Google Shape;260;p15"/>
          <p:cNvSpPr txBox="1"/>
          <p:nvPr/>
        </p:nvSpPr>
        <p:spPr>
          <a:xfrm>
            <a:off x="4834688" y="3162172"/>
            <a:ext cx="13131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Mô hình 3D</a:t>
            </a:r>
            <a:endParaRPr b="0" i="0" sz="1400" u="none" cap="none" strike="noStrike">
              <a:solidFill>
                <a:srgbClr val="000000"/>
              </a:solidFill>
              <a:latin typeface="Arial"/>
              <a:ea typeface="Arial"/>
              <a:cs typeface="Arial"/>
              <a:sym typeface="Arial"/>
            </a:endParaRPr>
          </a:p>
        </p:txBody>
      </p:sp>
      <p:sp>
        <p:nvSpPr>
          <p:cNvPr id="261" name="Google Shape;261;p15"/>
          <p:cNvSpPr txBox="1"/>
          <p:nvPr/>
        </p:nvSpPr>
        <p:spPr>
          <a:xfrm>
            <a:off x="8380761" y="1582128"/>
            <a:ext cx="3966440" cy="40333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4400"/>
              <a:buFont typeface="Arial"/>
              <a:buNone/>
            </a:pPr>
            <a:r>
              <a:rPr b="0" i="0" lang="en-US" sz="4400" u="none" cap="none" strike="noStrike">
                <a:solidFill>
                  <a:schemeClr val="dk1"/>
                </a:solidFill>
                <a:latin typeface="Times New Roman"/>
                <a:ea typeface="Times New Roman"/>
                <a:cs typeface="Times New Roman"/>
                <a:sym typeface="Times New Roman"/>
              </a:rPr>
              <a:t>MÔ TẢ</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4400"/>
              <a:buFont typeface="Arial"/>
              <a:buNone/>
            </a:pPr>
            <a:r>
              <a:rPr b="0" i="0" lang="en-US" sz="4400" u="none" cap="none" strike="noStrike">
                <a:solidFill>
                  <a:schemeClr val="dk1"/>
                </a:solidFill>
                <a:latin typeface="Times New Roman"/>
                <a:ea typeface="Times New Roman"/>
                <a:cs typeface="Times New Roman"/>
                <a:sym typeface="Times New Roman"/>
              </a:rPr>
              <a:t>HOẠT ĐỘNG CỦA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4400"/>
              <a:buFont typeface="Arial"/>
              <a:buNone/>
            </a:pPr>
            <a:r>
              <a:rPr b="0" i="0" lang="en-US" sz="4400" u="none" cap="none" strike="noStrike">
                <a:solidFill>
                  <a:schemeClr val="dk1"/>
                </a:solidFill>
                <a:latin typeface="Times New Roman"/>
                <a:ea typeface="Times New Roman"/>
                <a:cs typeface="Times New Roman"/>
                <a:sym typeface="Times New Roman"/>
              </a:rPr>
              <a:t>HỆ THỐNG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sp>
        <p:nvSpPr>
          <p:cNvPr id="267" name="Google Shape;267;p16"/>
          <p:cNvSpPr txBox="1"/>
          <p:nvPr/>
        </p:nvSpPr>
        <p:spPr>
          <a:xfrm>
            <a:off x="2848372" y="2312058"/>
            <a:ext cx="9343628" cy="2862282"/>
          </a:xfrm>
          <a:prstGeom prst="rect">
            <a:avLst/>
          </a:prstGeom>
          <a:noFill/>
          <a:ln>
            <a:noFill/>
          </a:ln>
        </p:spPr>
        <p:txBody>
          <a:bodyPr anchorCtr="0" anchor="t" bIns="45700" lIns="91425" spcFirstLastPara="1" rIns="91425" wrap="square" tIns="45700">
            <a:spAutoFit/>
          </a:bodyPr>
          <a:lstStyle/>
          <a:p>
            <a:pPr indent="-571500" lvl="0" marL="57150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Xây dựng quy trình xây dựng hệ thống thực tế ảo tăng cường hỗ trợ hiển thị mô hình trong học tập.</a:t>
            </a:r>
            <a:endParaRPr/>
          </a:p>
          <a:p>
            <a:pPr indent="-571500" lvl="0" marL="57150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Xây dựng ứng dụng theo quy trình đề ra.</a:t>
            </a:r>
            <a:endParaRPr/>
          </a:p>
          <a:p>
            <a:pPr indent="-571500" lvl="0" marL="57150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Xây dựng kho models.</a:t>
            </a:r>
            <a:endParaRPr/>
          </a:p>
          <a:p>
            <a:pPr indent="-571500" lvl="0" marL="571500" marR="0" rtl="0" algn="l">
              <a:lnSpc>
                <a:spcPct val="150000"/>
              </a:lnSpc>
              <a:spcBef>
                <a:spcPts val="0"/>
              </a:spcBef>
              <a:spcAft>
                <a:spcPts val="0"/>
              </a:spcAft>
              <a:buClr>
                <a:srgbClr val="000000"/>
              </a:buClr>
              <a:buSzPts val="2400"/>
              <a:buFont typeface="Noto Sans Symbols"/>
              <a:buChar char="⮚"/>
            </a:pPr>
            <a:r>
              <a:rPr b="1" i="0" lang="en-US" sz="2400" u="none" cap="none" strike="noStrike">
                <a:solidFill>
                  <a:srgbClr val="FF0000"/>
                </a:solidFill>
                <a:latin typeface="Times New Roman"/>
                <a:ea typeface="Times New Roman"/>
                <a:cs typeface="Times New Roman"/>
                <a:sym typeface="Times New Roman"/>
              </a:rPr>
              <a:t>Công bố kết quả nghiên cứu tại hội thảo quốc tế.</a:t>
            </a:r>
            <a:endParaRPr b="1" i="0" sz="2400" u="none" cap="none" strike="noStrike">
              <a:solidFill>
                <a:srgbClr val="FF0000"/>
              </a:solidFill>
              <a:latin typeface="Times New Roman"/>
              <a:ea typeface="Times New Roman"/>
              <a:cs typeface="Times New Roman"/>
              <a:sym typeface="Times New Roman"/>
            </a:endParaRPr>
          </a:p>
        </p:txBody>
      </p:sp>
      <p:pic>
        <p:nvPicPr>
          <p:cNvPr descr="Bullseye" id="268" name="Google Shape;268;p16"/>
          <p:cNvPicPr preferRelativeResize="0"/>
          <p:nvPr/>
        </p:nvPicPr>
        <p:blipFill rotWithShape="1">
          <a:blip r:embed="rId3">
            <a:alphaModFix/>
          </a:blip>
          <a:srcRect b="0" l="0" r="0" t="0"/>
          <a:stretch/>
        </p:blipFill>
        <p:spPr>
          <a:xfrm>
            <a:off x="0" y="2713945"/>
            <a:ext cx="2317520" cy="22152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PHẦM MỀM VÀ CÔNG NGHỆ HỖ TRỢ</a:t>
            </a:r>
            <a:endParaRPr b="0" i="0" sz="4400" u="none" cap="none" strike="noStrike">
              <a:solidFill>
                <a:schemeClr val="lt1"/>
              </a:solidFill>
              <a:latin typeface="Times New Roman"/>
              <a:ea typeface="Times New Roman"/>
              <a:cs typeface="Times New Roman"/>
              <a:sym typeface="Times New Roman"/>
            </a:endParaRPr>
          </a:p>
        </p:txBody>
      </p:sp>
      <p:sp>
        <p:nvSpPr>
          <p:cNvPr id="275" name="Google Shape;275;p17"/>
          <p:cNvSpPr/>
          <p:nvPr/>
        </p:nvSpPr>
        <p:spPr>
          <a:xfrm>
            <a:off x="3903215" y="5621325"/>
            <a:ext cx="1951047" cy="804228"/>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6" name="Google Shape;276;p17"/>
          <p:cNvPicPr preferRelativeResize="0"/>
          <p:nvPr/>
        </p:nvPicPr>
        <p:blipFill rotWithShape="1">
          <a:blip r:embed="rId3">
            <a:alphaModFix/>
          </a:blip>
          <a:srcRect b="0" l="0" r="0" t="0"/>
          <a:stretch/>
        </p:blipFill>
        <p:spPr>
          <a:xfrm>
            <a:off x="6096000" y="5621325"/>
            <a:ext cx="2362200" cy="858143"/>
          </a:xfrm>
          <a:prstGeom prst="rect">
            <a:avLst/>
          </a:prstGeom>
          <a:noFill/>
          <a:ln>
            <a:noFill/>
          </a:ln>
        </p:spPr>
      </p:pic>
      <p:graphicFrame>
        <p:nvGraphicFramePr>
          <p:cNvPr id="277" name="Google Shape;277;p17"/>
          <p:cNvGraphicFramePr/>
          <p:nvPr/>
        </p:nvGraphicFramePr>
        <p:xfrm>
          <a:off x="1963152" y="1455564"/>
          <a:ext cx="3000000" cy="3000000"/>
        </p:xfrm>
        <a:graphic>
          <a:graphicData uri="http://schemas.openxmlformats.org/drawingml/2006/table">
            <a:tbl>
              <a:tblPr bandRow="1" firstRow="1">
                <a:noFill/>
                <a:tableStyleId>{81C6A15A-F9D4-4127-A57A-C2810F3CF3DA}</a:tableStyleId>
              </a:tblPr>
              <a:tblGrid>
                <a:gridCol w="4132850"/>
                <a:gridCol w="4132850"/>
              </a:tblGrid>
              <a:tr h="43122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latin typeface="Times New Roman"/>
                          <a:ea typeface="Times New Roman"/>
                          <a:cs typeface="Times New Roman"/>
                          <a:sym typeface="Times New Roman"/>
                        </a:rPr>
                        <a:t>Unity</a:t>
                      </a:r>
                      <a:endParaRPr b="1" sz="32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latin typeface="Times New Roman"/>
                          <a:ea typeface="Times New Roman"/>
                          <a:cs typeface="Times New Roman"/>
                          <a:sym typeface="Times New Roman"/>
                        </a:rPr>
                        <a:t>Unreal Engine</a:t>
                      </a:r>
                      <a:endParaRPr b="1" sz="32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C#</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C++ and Blueprint</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No Openscouse</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Openscouse</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Đồ họa kém hơn</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Đồ họa đẹp</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Cộng động và tài liệu nhiều</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Cộng đồng và tài liệu nhiều</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Có bản miễn phí</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Times New Roman"/>
                          <a:ea typeface="Times New Roman"/>
                          <a:cs typeface="Times New Roman"/>
                          <a:sym typeface="Times New Roman"/>
                        </a:rPr>
                        <a:t>Có bản miễn phí</a:t>
                      </a:r>
                      <a:endParaRPr b="0" sz="18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Yêu cầu cấu hình thấp</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Yêu cầu cấu hình cao</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225">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Dễ dàng sử dụng đối với mọi đối tượng</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rgbClr val="FF0000"/>
                          </a:solidFill>
                          <a:latin typeface="Times New Roman"/>
                          <a:ea typeface="Times New Roman"/>
                          <a:cs typeface="Times New Roman"/>
                          <a:sym typeface="Times New Roman"/>
                        </a:rPr>
                        <a:t>Chủ yếu dựng phim và góc nhìn</a:t>
                      </a:r>
                      <a:endParaRPr b="0" sz="1800" u="none" cap="none" strike="noStrike">
                        <a:solidFill>
                          <a:srgbClr val="FF0000"/>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8"/>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PHẦM MỀM VÀ CÔNG NGHỆ HỖ TRỢ</a:t>
            </a:r>
            <a:endParaRPr b="0" i="0" sz="4400" u="none" cap="none" strike="noStrike">
              <a:solidFill>
                <a:schemeClr val="lt1"/>
              </a:solidFill>
              <a:latin typeface="Times New Roman"/>
              <a:ea typeface="Times New Roman"/>
              <a:cs typeface="Times New Roman"/>
              <a:sym typeface="Times New Roman"/>
            </a:endParaRPr>
          </a:p>
        </p:txBody>
      </p:sp>
      <p:pic>
        <p:nvPicPr>
          <p:cNvPr descr="Wolffun Game tuyển dụng việc làm IT mới và tốt nhất | TopDev" id="284" name="Google Shape;284;p18"/>
          <p:cNvPicPr preferRelativeResize="0"/>
          <p:nvPr/>
        </p:nvPicPr>
        <p:blipFill rotWithShape="1">
          <a:blip r:embed="rId3">
            <a:alphaModFix/>
          </a:blip>
          <a:srcRect b="0" l="0" r="0" t="0"/>
          <a:stretch/>
        </p:blipFill>
        <p:spPr>
          <a:xfrm>
            <a:off x="712870" y="1840832"/>
            <a:ext cx="4235762" cy="3801979"/>
          </a:xfrm>
          <a:prstGeom prst="rect">
            <a:avLst/>
          </a:prstGeom>
          <a:noFill/>
          <a:ln>
            <a:noFill/>
          </a:ln>
        </p:spPr>
      </p:pic>
      <p:pic>
        <p:nvPicPr>
          <p:cNvPr descr="Zitga - Crunchbase Company Profile &amp; Funding" id="285" name="Google Shape;285;p18"/>
          <p:cNvPicPr preferRelativeResize="0"/>
          <p:nvPr/>
        </p:nvPicPr>
        <p:blipFill rotWithShape="1">
          <a:blip r:embed="rId4">
            <a:alphaModFix/>
          </a:blip>
          <a:srcRect b="0" l="0" r="0" t="0"/>
          <a:stretch/>
        </p:blipFill>
        <p:spPr>
          <a:xfrm>
            <a:off x="6457951" y="1235240"/>
            <a:ext cx="5021179" cy="50211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PHẦM MỀM VÀ CÔNG NGHỆ HỖ TRỢ</a:t>
            </a:r>
            <a:endParaRPr b="0" i="0" sz="4400" u="none" cap="none" strike="noStrike">
              <a:solidFill>
                <a:schemeClr val="lt1"/>
              </a:solidFill>
              <a:latin typeface="Times New Roman"/>
              <a:ea typeface="Times New Roman"/>
              <a:cs typeface="Times New Roman"/>
              <a:sym typeface="Times New Roman"/>
            </a:endParaRPr>
          </a:p>
        </p:txBody>
      </p:sp>
      <p:pic>
        <p:nvPicPr>
          <p:cNvPr descr="Solidworks Logo - Augment" id="292" name="Google Shape;292;p19"/>
          <p:cNvPicPr preferRelativeResize="0"/>
          <p:nvPr/>
        </p:nvPicPr>
        <p:blipFill rotWithShape="1">
          <a:blip r:embed="rId3">
            <a:alphaModFix/>
          </a:blip>
          <a:srcRect b="0" l="0" r="0" t="0"/>
          <a:stretch/>
        </p:blipFill>
        <p:spPr>
          <a:xfrm>
            <a:off x="333528" y="1520094"/>
            <a:ext cx="4013835" cy="4013835"/>
          </a:xfrm>
          <a:prstGeom prst="rect">
            <a:avLst/>
          </a:prstGeom>
          <a:noFill/>
          <a:ln>
            <a:noFill/>
          </a:ln>
        </p:spPr>
      </p:pic>
      <p:sp>
        <p:nvSpPr>
          <p:cNvPr id="293" name="Google Shape;293;p19"/>
          <p:cNvSpPr txBox="1"/>
          <p:nvPr/>
        </p:nvSpPr>
        <p:spPr>
          <a:xfrm>
            <a:off x="1238220" y="5781319"/>
            <a:ext cx="22044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SOLIDWORKS</a:t>
            </a:r>
            <a:endParaRPr b="0" i="0" sz="2400" u="none" cap="none" strike="noStrike">
              <a:solidFill>
                <a:schemeClr val="dk1"/>
              </a:solidFill>
              <a:latin typeface="Times New Roman"/>
              <a:ea typeface="Times New Roman"/>
              <a:cs typeface="Times New Roman"/>
              <a:sym typeface="Times New Roman"/>
            </a:endParaRPr>
          </a:p>
        </p:txBody>
      </p:sp>
      <p:sp>
        <p:nvSpPr>
          <p:cNvPr id="294" name="Google Shape;294;p19"/>
          <p:cNvSpPr txBox="1"/>
          <p:nvPr/>
        </p:nvSpPr>
        <p:spPr>
          <a:xfrm>
            <a:off x="6799014" y="5781320"/>
            <a:ext cx="16033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BLENDER</a:t>
            </a:r>
            <a:endParaRPr b="0" i="0" sz="2400" u="none" cap="none" strike="noStrike">
              <a:solidFill>
                <a:schemeClr val="dk1"/>
              </a:solidFill>
              <a:latin typeface="Times New Roman"/>
              <a:ea typeface="Times New Roman"/>
              <a:cs typeface="Times New Roman"/>
              <a:sym typeface="Times New Roman"/>
            </a:endParaRPr>
          </a:p>
        </p:txBody>
      </p:sp>
      <p:pic>
        <p:nvPicPr>
          <p:cNvPr id="295" name="Google Shape;295;p19"/>
          <p:cNvPicPr preferRelativeResize="0"/>
          <p:nvPr/>
        </p:nvPicPr>
        <p:blipFill rotWithShape="1">
          <a:blip r:embed="rId4">
            <a:alphaModFix/>
          </a:blip>
          <a:srcRect b="0" l="0" r="0" t="0"/>
          <a:stretch/>
        </p:blipFill>
        <p:spPr>
          <a:xfrm>
            <a:off x="5048054" y="1835406"/>
            <a:ext cx="4137383" cy="3383209"/>
          </a:xfrm>
          <a:prstGeom prst="rect">
            <a:avLst/>
          </a:prstGeom>
          <a:noFill/>
          <a:ln>
            <a:noFill/>
          </a:ln>
        </p:spPr>
      </p:pic>
      <p:pic>
        <p:nvPicPr>
          <p:cNvPr id="296" name="Google Shape;296;p19"/>
          <p:cNvPicPr preferRelativeResize="0"/>
          <p:nvPr/>
        </p:nvPicPr>
        <p:blipFill rotWithShape="1">
          <a:blip r:embed="rId5">
            <a:alphaModFix/>
          </a:blip>
          <a:srcRect b="0" l="0" r="0" t="0"/>
          <a:stretch/>
        </p:blipFill>
        <p:spPr>
          <a:xfrm>
            <a:off x="9489281" y="4182569"/>
            <a:ext cx="2702719" cy="2702719"/>
          </a:xfrm>
          <a:prstGeom prst="rect">
            <a:avLst/>
          </a:prstGeom>
          <a:noFill/>
          <a:ln>
            <a:noFill/>
          </a:ln>
        </p:spPr>
      </p:pic>
      <p:sp>
        <p:nvSpPr>
          <p:cNvPr id="297" name="Google Shape;297;p19"/>
          <p:cNvSpPr txBox="1"/>
          <p:nvPr/>
        </p:nvSpPr>
        <p:spPr>
          <a:xfrm>
            <a:off x="9489281" y="3782459"/>
            <a:ext cx="262604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Kho dữ liệu 3D *.FBX</a:t>
            </a:r>
            <a:endParaRPr b="1" i="0" sz="20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2"/>
          <p:cNvGrpSpPr/>
          <p:nvPr/>
        </p:nvGrpSpPr>
        <p:grpSpPr>
          <a:xfrm>
            <a:off x="1748352" y="1734610"/>
            <a:ext cx="9039023" cy="1010467"/>
            <a:chOff x="2206725" y="1254350"/>
            <a:chExt cx="5735800" cy="757850"/>
          </a:xfrm>
        </p:grpSpPr>
        <p:sp>
          <p:nvSpPr>
            <p:cNvPr id="101" name="Google Shape;101;p2"/>
            <p:cNvSpPr/>
            <p:nvPr/>
          </p:nvSpPr>
          <p:spPr>
            <a:xfrm>
              <a:off x="2820775" y="1614200"/>
              <a:ext cx="1440375" cy="25"/>
            </a:xfrm>
            <a:custGeom>
              <a:rect b="b" l="l" r="r" t="t"/>
              <a:pathLst>
                <a:path extrusionOk="0" fill="none" h="1" w="57615">
                  <a:moveTo>
                    <a:pt x="1" y="1"/>
                  </a:moveTo>
                  <a:lnTo>
                    <a:pt x="57615" y="1"/>
                  </a:lnTo>
                </a:path>
              </a:pathLst>
            </a:custGeom>
            <a:noFill/>
            <a:ln cap="rnd" cmpd="sng" w="33625">
              <a:solidFill>
                <a:srgbClr val="69E781"/>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2" name="Google Shape;102;p2"/>
            <p:cNvSpPr/>
            <p:nvPr/>
          </p:nvSpPr>
          <p:spPr>
            <a:xfrm>
              <a:off x="2206725" y="1254350"/>
              <a:ext cx="656350" cy="757850"/>
            </a:xfrm>
            <a:custGeom>
              <a:rect b="b" l="l" r="r" t="t"/>
              <a:pathLst>
                <a:path extrusionOk="0" h="30314" w="26254">
                  <a:moveTo>
                    <a:pt x="13133" y="0"/>
                  </a:moveTo>
                  <a:lnTo>
                    <a:pt x="0" y="7572"/>
                  </a:lnTo>
                  <a:lnTo>
                    <a:pt x="0" y="22729"/>
                  </a:lnTo>
                  <a:lnTo>
                    <a:pt x="13133" y="30313"/>
                  </a:lnTo>
                  <a:lnTo>
                    <a:pt x="26253" y="22729"/>
                  </a:lnTo>
                  <a:lnTo>
                    <a:pt x="26253" y="7572"/>
                  </a:lnTo>
                  <a:lnTo>
                    <a:pt x="13133" y="0"/>
                  </a:lnTo>
                  <a:close/>
                </a:path>
              </a:pathLst>
            </a:custGeom>
            <a:solidFill>
              <a:srgbClr val="FFFFFF"/>
            </a:solidFill>
            <a:ln cap="flat" cmpd="sng" w="9525">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3" name="Google Shape;103;p2"/>
            <p:cNvSpPr/>
            <p:nvPr/>
          </p:nvSpPr>
          <p:spPr>
            <a:xfrm>
              <a:off x="2268325" y="1325175"/>
              <a:ext cx="533425" cy="615875"/>
            </a:xfrm>
            <a:custGeom>
              <a:rect b="b" l="l" r="r" t="t"/>
              <a:pathLst>
                <a:path extrusionOk="0" h="24635" w="21337">
                  <a:moveTo>
                    <a:pt x="10669" y="1"/>
                  </a:moveTo>
                  <a:lnTo>
                    <a:pt x="1" y="6156"/>
                  </a:lnTo>
                  <a:lnTo>
                    <a:pt x="1" y="18479"/>
                  </a:lnTo>
                  <a:lnTo>
                    <a:pt x="10669" y="24635"/>
                  </a:lnTo>
                  <a:lnTo>
                    <a:pt x="21337" y="18479"/>
                  </a:lnTo>
                  <a:lnTo>
                    <a:pt x="21337" y="6156"/>
                  </a:lnTo>
                  <a:lnTo>
                    <a:pt x="10669" y="1"/>
                  </a:lnTo>
                  <a:close/>
                </a:path>
              </a:pathLst>
            </a:custGeom>
            <a:solidFill>
              <a:srgbClr val="69E78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4" name="Google Shape;104;p2"/>
            <p:cNvSpPr/>
            <p:nvPr/>
          </p:nvSpPr>
          <p:spPr>
            <a:xfrm>
              <a:off x="2369825" y="1468050"/>
              <a:ext cx="330125" cy="330125"/>
            </a:xfrm>
            <a:custGeom>
              <a:rect b="b" l="l" r="r" t="t"/>
              <a:pathLst>
                <a:path extrusionOk="0" h="13205" w="13205">
                  <a:moveTo>
                    <a:pt x="6611" y="2399"/>
                  </a:moveTo>
                  <a:cubicBezTo>
                    <a:pt x="7277" y="2399"/>
                    <a:pt x="7954" y="2558"/>
                    <a:pt x="8585" y="2894"/>
                  </a:cubicBezTo>
                  <a:cubicBezTo>
                    <a:pt x="10633" y="3977"/>
                    <a:pt x="11407" y="6525"/>
                    <a:pt x="10324" y="8585"/>
                  </a:cubicBezTo>
                  <a:cubicBezTo>
                    <a:pt x="9564" y="10005"/>
                    <a:pt x="8105" y="10813"/>
                    <a:pt x="6599" y="10813"/>
                  </a:cubicBezTo>
                  <a:cubicBezTo>
                    <a:pt x="5934" y="10813"/>
                    <a:pt x="5260" y="10655"/>
                    <a:pt x="4632" y="10323"/>
                  </a:cubicBezTo>
                  <a:cubicBezTo>
                    <a:pt x="2584" y="9228"/>
                    <a:pt x="1799" y="6680"/>
                    <a:pt x="2894" y="4632"/>
                  </a:cubicBezTo>
                  <a:cubicBezTo>
                    <a:pt x="3654" y="3212"/>
                    <a:pt x="5106" y="2399"/>
                    <a:pt x="6611" y="2399"/>
                  </a:cubicBezTo>
                  <a:close/>
                  <a:moveTo>
                    <a:pt x="5680" y="1"/>
                  </a:moveTo>
                  <a:lnTo>
                    <a:pt x="3692" y="608"/>
                  </a:lnTo>
                  <a:lnTo>
                    <a:pt x="3977" y="1548"/>
                  </a:lnTo>
                  <a:cubicBezTo>
                    <a:pt x="3287" y="1918"/>
                    <a:pt x="2656" y="2418"/>
                    <a:pt x="2156" y="3061"/>
                  </a:cubicBezTo>
                  <a:lnTo>
                    <a:pt x="1275" y="2596"/>
                  </a:lnTo>
                  <a:lnTo>
                    <a:pt x="298" y="4430"/>
                  </a:lnTo>
                  <a:lnTo>
                    <a:pt x="1180" y="4894"/>
                  </a:lnTo>
                  <a:cubicBezTo>
                    <a:pt x="929" y="5668"/>
                    <a:pt x="858" y="6466"/>
                    <a:pt x="941" y="7252"/>
                  </a:cubicBezTo>
                  <a:lnTo>
                    <a:pt x="1" y="7537"/>
                  </a:lnTo>
                  <a:lnTo>
                    <a:pt x="608" y="9526"/>
                  </a:lnTo>
                  <a:lnTo>
                    <a:pt x="1549" y="9240"/>
                  </a:lnTo>
                  <a:cubicBezTo>
                    <a:pt x="1918" y="9930"/>
                    <a:pt x="2418" y="10561"/>
                    <a:pt x="3061" y="11062"/>
                  </a:cubicBezTo>
                  <a:lnTo>
                    <a:pt x="2596" y="11931"/>
                  </a:lnTo>
                  <a:lnTo>
                    <a:pt x="4430" y="12907"/>
                  </a:lnTo>
                  <a:lnTo>
                    <a:pt x="4894" y="12038"/>
                  </a:lnTo>
                  <a:cubicBezTo>
                    <a:pt x="5449" y="12217"/>
                    <a:pt x="6016" y="12305"/>
                    <a:pt x="6583" y="12305"/>
                  </a:cubicBezTo>
                  <a:cubicBezTo>
                    <a:pt x="6806" y="12305"/>
                    <a:pt x="7029" y="12291"/>
                    <a:pt x="7252" y="12264"/>
                  </a:cubicBezTo>
                  <a:lnTo>
                    <a:pt x="7537" y="13205"/>
                  </a:lnTo>
                  <a:lnTo>
                    <a:pt x="9526" y="12597"/>
                  </a:lnTo>
                  <a:lnTo>
                    <a:pt x="9240" y="11657"/>
                  </a:lnTo>
                  <a:cubicBezTo>
                    <a:pt x="9931" y="11300"/>
                    <a:pt x="10562" y="10788"/>
                    <a:pt x="11062" y="10157"/>
                  </a:cubicBezTo>
                  <a:lnTo>
                    <a:pt x="11931" y="10621"/>
                  </a:lnTo>
                  <a:lnTo>
                    <a:pt x="12907" y="8776"/>
                  </a:lnTo>
                  <a:lnTo>
                    <a:pt x="12038" y="8323"/>
                  </a:lnTo>
                  <a:cubicBezTo>
                    <a:pt x="12288" y="7537"/>
                    <a:pt x="12359" y="6740"/>
                    <a:pt x="12264" y="5966"/>
                  </a:cubicBezTo>
                  <a:lnTo>
                    <a:pt x="13205" y="5668"/>
                  </a:lnTo>
                  <a:lnTo>
                    <a:pt x="12598" y="3680"/>
                  </a:lnTo>
                  <a:lnTo>
                    <a:pt x="11657" y="3977"/>
                  </a:lnTo>
                  <a:cubicBezTo>
                    <a:pt x="11300" y="3275"/>
                    <a:pt x="10788" y="2656"/>
                    <a:pt x="10157" y="2144"/>
                  </a:cubicBezTo>
                  <a:lnTo>
                    <a:pt x="10621" y="1275"/>
                  </a:lnTo>
                  <a:lnTo>
                    <a:pt x="8776" y="298"/>
                  </a:lnTo>
                  <a:lnTo>
                    <a:pt x="8323" y="1179"/>
                  </a:lnTo>
                  <a:cubicBezTo>
                    <a:pt x="7745" y="995"/>
                    <a:pt x="7160" y="908"/>
                    <a:pt x="6583" y="908"/>
                  </a:cubicBezTo>
                  <a:cubicBezTo>
                    <a:pt x="6376" y="908"/>
                    <a:pt x="6170" y="919"/>
                    <a:pt x="5966" y="941"/>
                  </a:cubicBezTo>
                  <a:lnTo>
                    <a:pt x="5680"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5" name="Google Shape;105;p2"/>
            <p:cNvSpPr txBox="1"/>
            <p:nvPr/>
          </p:nvSpPr>
          <p:spPr>
            <a:xfrm>
              <a:off x="5613925" y="1464043"/>
              <a:ext cx="2328600" cy="300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Giới thiệu đề tài</a:t>
              </a:r>
              <a:endParaRPr b="0" i="0" sz="2000" u="none" cap="none" strike="noStrike">
                <a:solidFill>
                  <a:schemeClr val="dk1"/>
                </a:solidFill>
                <a:latin typeface="Times New Roman"/>
                <a:ea typeface="Times New Roman"/>
                <a:cs typeface="Times New Roman"/>
                <a:sym typeface="Times New Roman"/>
              </a:endParaRPr>
            </a:p>
          </p:txBody>
        </p:sp>
        <p:sp>
          <p:nvSpPr>
            <p:cNvPr id="106" name="Google Shape;106;p2"/>
            <p:cNvSpPr/>
            <p:nvPr/>
          </p:nvSpPr>
          <p:spPr>
            <a:xfrm>
              <a:off x="4261150" y="1478600"/>
              <a:ext cx="1236000" cy="271200"/>
            </a:xfrm>
            <a:prstGeom prst="roundRect">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imes New Roman"/>
                  <a:ea typeface="Times New Roman"/>
                  <a:cs typeface="Times New Roman"/>
                  <a:sym typeface="Times New Roman"/>
                </a:rPr>
                <a:t>Phần 1</a:t>
              </a:r>
              <a:endParaRPr b="0" i="0" sz="2000" u="none" cap="none" strike="noStrike">
                <a:solidFill>
                  <a:srgbClr val="FFFFFF"/>
                </a:solidFill>
                <a:latin typeface="Times New Roman"/>
                <a:ea typeface="Times New Roman"/>
                <a:cs typeface="Times New Roman"/>
                <a:sym typeface="Times New Roman"/>
              </a:endParaRPr>
            </a:p>
          </p:txBody>
        </p:sp>
      </p:grpSp>
      <p:grpSp>
        <p:nvGrpSpPr>
          <p:cNvPr id="107" name="Google Shape;107;p2"/>
          <p:cNvGrpSpPr/>
          <p:nvPr/>
        </p:nvGrpSpPr>
        <p:grpSpPr>
          <a:xfrm>
            <a:off x="2702817" y="2599594"/>
            <a:ext cx="8305493" cy="1010467"/>
            <a:chOff x="2922575" y="1798150"/>
            <a:chExt cx="5270331" cy="757850"/>
          </a:xfrm>
        </p:grpSpPr>
        <p:sp>
          <p:nvSpPr>
            <p:cNvPr id="108" name="Google Shape;108;p2"/>
            <p:cNvSpPr/>
            <p:nvPr/>
          </p:nvSpPr>
          <p:spPr>
            <a:xfrm>
              <a:off x="3523550" y="2181525"/>
              <a:ext cx="737600" cy="25"/>
            </a:xfrm>
            <a:custGeom>
              <a:rect b="b" l="l" r="r" t="t"/>
              <a:pathLst>
                <a:path extrusionOk="0" fill="none" h="1" w="29504">
                  <a:moveTo>
                    <a:pt x="0" y="1"/>
                  </a:moveTo>
                  <a:lnTo>
                    <a:pt x="29504" y="1"/>
                  </a:lnTo>
                </a:path>
              </a:pathLst>
            </a:custGeom>
            <a:noFill/>
            <a:ln cap="rnd" cmpd="sng" w="33625">
              <a:solidFill>
                <a:srgbClr val="FCBD2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09" name="Google Shape;109;p2"/>
            <p:cNvSpPr/>
            <p:nvPr/>
          </p:nvSpPr>
          <p:spPr>
            <a:xfrm>
              <a:off x="2922575" y="1798150"/>
              <a:ext cx="656350" cy="757850"/>
            </a:xfrm>
            <a:custGeom>
              <a:rect b="b" l="l" r="r" t="t"/>
              <a:pathLst>
                <a:path extrusionOk="0" h="30314" w="26254">
                  <a:moveTo>
                    <a:pt x="13133" y="1"/>
                  </a:moveTo>
                  <a:lnTo>
                    <a:pt x="1" y="7585"/>
                  </a:lnTo>
                  <a:lnTo>
                    <a:pt x="1" y="22742"/>
                  </a:lnTo>
                  <a:lnTo>
                    <a:pt x="13133" y="30314"/>
                  </a:lnTo>
                  <a:lnTo>
                    <a:pt x="26254" y="22742"/>
                  </a:lnTo>
                  <a:lnTo>
                    <a:pt x="26254" y="7585"/>
                  </a:lnTo>
                  <a:lnTo>
                    <a:pt x="13133" y="1"/>
                  </a:lnTo>
                  <a:close/>
                </a:path>
              </a:pathLst>
            </a:custGeom>
            <a:solidFill>
              <a:srgbClr val="FFFFFF"/>
            </a:solidFill>
            <a:ln cap="flat" cmpd="sng" w="9525">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0" name="Google Shape;110;p2"/>
            <p:cNvSpPr/>
            <p:nvPr/>
          </p:nvSpPr>
          <p:spPr>
            <a:xfrm>
              <a:off x="2984200" y="1869300"/>
              <a:ext cx="533425" cy="615875"/>
            </a:xfrm>
            <a:custGeom>
              <a:rect b="b" l="l" r="r" t="t"/>
              <a:pathLst>
                <a:path extrusionOk="0" h="24635" w="21337">
                  <a:moveTo>
                    <a:pt x="10668" y="0"/>
                  </a:moveTo>
                  <a:lnTo>
                    <a:pt x="0" y="6156"/>
                  </a:lnTo>
                  <a:lnTo>
                    <a:pt x="0" y="18467"/>
                  </a:lnTo>
                  <a:lnTo>
                    <a:pt x="10668" y="24634"/>
                  </a:lnTo>
                  <a:lnTo>
                    <a:pt x="21336" y="18467"/>
                  </a:lnTo>
                  <a:lnTo>
                    <a:pt x="21336" y="6156"/>
                  </a:lnTo>
                  <a:lnTo>
                    <a:pt x="10668" y="0"/>
                  </a:lnTo>
                  <a:close/>
                </a:path>
              </a:pathLst>
            </a:custGeom>
            <a:solidFill>
              <a:srgbClr val="FCBD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1" name="Google Shape;111;p2"/>
            <p:cNvSpPr/>
            <p:nvPr/>
          </p:nvSpPr>
          <p:spPr>
            <a:xfrm>
              <a:off x="3100875" y="2027050"/>
              <a:ext cx="300050" cy="300050"/>
            </a:xfrm>
            <a:custGeom>
              <a:rect b="b" l="l" r="r" t="t"/>
              <a:pathLst>
                <a:path extrusionOk="0" h="12002" w="12002">
                  <a:moveTo>
                    <a:pt x="6001" y="989"/>
                  </a:moveTo>
                  <a:cubicBezTo>
                    <a:pt x="8764" y="989"/>
                    <a:pt x="11014" y="3239"/>
                    <a:pt x="11014" y="6001"/>
                  </a:cubicBezTo>
                  <a:cubicBezTo>
                    <a:pt x="11014" y="8775"/>
                    <a:pt x="8764" y="11014"/>
                    <a:pt x="6001" y="11014"/>
                  </a:cubicBezTo>
                  <a:cubicBezTo>
                    <a:pt x="3227" y="11014"/>
                    <a:pt x="989" y="8775"/>
                    <a:pt x="989" y="6001"/>
                  </a:cubicBezTo>
                  <a:cubicBezTo>
                    <a:pt x="989" y="3239"/>
                    <a:pt x="3227" y="989"/>
                    <a:pt x="6001" y="989"/>
                  </a:cubicBezTo>
                  <a:close/>
                  <a:moveTo>
                    <a:pt x="6001" y="1"/>
                  </a:moveTo>
                  <a:cubicBezTo>
                    <a:pt x="2679" y="1"/>
                    <a:pt x="1" y="2691"/>
                    <a:pt x="1" y="6001"/>
                  </a:cubicBezTo>
                  <a:cubicBezTo>
                    <a:pt x="1" y="9323"/>
                    <a:pt x="2679" y="12002"/>
                    <a:pt x="6001" y="12002"/>
                  </a:cubicBezTo>
                  <a:cubicBezTo>
                    <a:pt x="9311" y="12002"/>
                    <a:pt x="12002" y="9323"/>
                    <a:pt x="12002" y="6001"/>
                  </a:cubicBezTo>
                  <a:cubicBezTo>
                    <a:pt x="12002" y="2691"/>
                    <a:pt x="9311" y="1"/>
                    <a:pt x="6001"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2" name="Google Shape;112;p2"/>
            <p:cNvSpPr/>
            <p:nvPr/>
          </p:nvSpPr>
          <p:spPr>
            <a:xfrm>
              <a:off x="3171725" y="2100950"/>
              <a:ext cx="136650" cy="98475"/>
            </a:xfrm>
            <a:custGeom>
              <a:rect b="b" l="l" r="r" t="t"/>
              <a:pathLst>
                <a:path extrusionOk="0" h="3939" w="5466">
                  <a:moveTo>
                    <a:pt x="560" y="0"/>
                  </a:moveTo>
                  <a:cubicBezTo>
                    <a:pt x="429" y="0"/>
                    <a:pt x="298" y="51"/>
                    <a:pt x="203" y="152"/>
                  </a:cubicBezTo>
                  <a:cubicBezTo>
                    <a:pt x="0" y="343"/>
                    <a:pt x="0" y="676"/>
                    <a:pt x="203" y="866"/>
                  </a:cubicBezTo>
                  <a:lnTo>
                    <a:pt x="2274" y="2950"/>
                  </a:lnTo>
                  <a:cubicBezTo>
                    <a:pt x="2274" y="2986"/>
                    <a:pt x="2274" y="3010"/>
                    <a:pt x="2274" y="3045"/>
                  </a:cubicBezTo>
                  <a:cubicBezTo>
                    <a:pt x="2274" y="3545"/>
                    <a:pt x="2667" y="3938"/>
                    <a:pt x="3167" y="3938"/>
                  </a:cubicBezTo>
                  <a:cubicBezTo>
                    <a:pt x="3655" y="3938"/>
                    <a:pt x="4048" y="3545"/>
                    <a:pt x="4060" y="3057"/>
                  </a:cubicBezTo>
                  <a:lnTo>
                    <a:pt x="5263" y="1855"/>
                  </a:lnTo>
                  <a:cubicBezTo>
                    <a:pt x="5465" y="1652"/>
                    <a:pt x="5465" y="1331"/>
                    <a:pt x="5263" y="1128"/>
                  </a:cubicBezTo>
                  <a:cubicBezTo>
                    <a:pt x="5162" y="1027"/>
                    <a:pt x="5031" y="977"/>
                    <a:pt x="4900" y="977"/>
                  </a:cubicBezTo>
                  <a:cubicBezTo>
                    <a:pt x="4769" y="977"/>
                    <a:pt x="4638" y="1027"/>
                    <a:pt x="4537" y="1128"/>
                  </a:cubicBezTo>
                  <a:lnTo>
                    <a:pt x="3465" y="2212"/>
                  </a:lnTo>
                  <a:cubicBezTo>
                    <a:pt x="3370" y="2176"/>
                    <a:pt x="3274" y="2152"/>
                    <a:pt x="3167" y="2152"/>
                  </a:cubicBezTo>
                  <a:cubicBezTo>
                    <a:pt x="3096" y="2152"/>
                    <a:pt x="3024" y="2164"/>
                    <a:pt x="2953" y="2176"/>
                  </a:cubicBezTo>
                  <a:lnTo>
                    <a:pt x="917" y="152"/>
                  </a:lnTo>
                  <a:cubicBezTo>
                    <a:pt x="822" y="51"/>
                    <a:pt x="691" y="0"/>
                    <a:pt x="56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3" name="Google Shape;113;p2"/>
            <p:cNvSpPr/>
            <p:nvPr/>
          </p:nvSpPr>
          <p:spPr>
            <a:xfrm>
              <a:off x="4261150" y="2045938"/>
              <a:ext cx="1236000" cy="271200"/>
            </a:xfrm>
            <a:prstGeom prst="roundRect">
              <a:avLst>
                <a:gd fmla="val 50000" name="adj"/>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imes New Roman"/>
                  <a:ea typeface="Times New Roman"/>
                  <a:cs typeface="Times New Roman"/>
                  <a:sym typeface="Times New Roman"/>
                </a:rPr>
                <a:t>Phần 2</a:t>
              </a:r>
              <a:endParaRPr b="0" i="0" sz="2000" u="none" cap="none" strike="noStrike">
                <a:solidFill>
                  <a:srgbClr val="FFFFFF"/>
                </a:solidFill>
                <a:latin typeface="Times New Roman"/>
                <a:ea typeface="Times New Roman"/>
                <a:cs typeface="Times New Roman"/>
                <a:sym typeface="Times New Roman"/>
              </a:endParaRPr>
            </a:p>
          </p:txBody>
        </p:sp>
        <p:sp>
          <p:nvSpPr>
            <p:cNvPr id="114" name="Google Shape;114;p2"/>
            <p:cNvSpPr txBox="1"/>
            <p:nvPr/>
          </p:nvSpPr>
          <p:spPr>
            <a:xfrm>
              <a:off x="5613925" y="2031393"/>
              <a:ext cx="2578981" cy="300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34343"/>
                  </a:solidFill>
                  <a:latin typeface="Times New Roman"/>
                  <a:ea typeface="Times New Roman"/>
                  <a:cs typeface="Times New Roman"/>
                  <a:sym typeface="Times New Roman"/>
                </a:rPr>
                <a:t>Chọn phần mềm và công nghệ hỗ trợ</a:t>
              </a:r>
              <a:endParaRPr b="0" i="0" sz="2000" u="none" cap="none" strike="noStrike">
                <a:solidFill>
                  <a:srgbClr val="434343"/>
                </a:solidFill>
                <a:latin typeface="Times New Roman"/>
                <a:ea typeface="Times New Roman"/>
                <a:cs typeface="Times New Roman"/>
                <a:sym typeface="Times New Roman"/>
              </a:endParaRPr>
            </a:p>
          </p:txBody>
        </p:sp>
      </p:grpSp>
      <p:grpSp>
        <p:nvGrpSpPr>
          <p:cNvPr id="115" name="Google Shape;115;p2"/>
          <p:cNvGrpSpPr/>
          <p:nvPr/>
        </p:nvGrpSpPr>
        <p:grpSpPr>
          <a:xfrm>
            <a:off x="3408485" y="3464576"/>
            <a:ext cx="7076876" cy="1010467"/>
            <a:chOff x="3451825" y="2525325"/>
            <a:chExt cx="4490700" cy="757850"/>
          </a:xfrm>
        </p:grpSpPr>
        <p:sp>
          <p:nvSpPr>
            <p:cNvPr id="116" name="Google Shape;116;p2"/>
            <p:cNvSpPr/>
            <p:nvPr/>
          </p:nvSpPr>
          <p:spPr>
            <a:xfrm>
              <a:off x="3989675" y="2914375"/>
              <a:ext cx="271475" cy="0"/>
            </a:xfrm>
            <a:custGeom>
              <a:rect b="b" l="l" r="r" t="t"/>
              <a:pathLst>
                <a:path extrusionOk="0" fill="none" h="120000" w="10859">
                  <a:moveTo>
                    <a:pt x="1" y="0"/>
                  </a:moveTo>
                  <a:lnTo>
                    <a:pt x="10859" y="0"/>
                  </a:lnTo>
                </a:path>
              </a:pathLst>
            </a:custGeom>
            <a:noFill/>
            <a:ln cap="rnd" cmpd="sng" w="33625">
              <a:solidFill>
                <a:srgbClr val="5EB2FC"/>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7" name="Google Shape;117;p2"/>
            <p:cNvSpPr/>
            <p:nvPr/>
          </p:nvSpPr>
          <p:spPr>
            <a:xfrm>
              <a:off x="3451825" y="2525325"/>
              <a:ext cx="656350" cy="757850"/>
            </a:xfrm>
            <a:custGeom>
              <a:rect b="b" l="l" r="r" t="t"/>
              <a:pathLst>
                <a:path extrusionOk="0" h="30314" w="26254">
                  <a:moveTo>
                    <a:pt x="13121" y="1"/>
                  </a:moveTo>
                  <a:lnTo>
                    <a:pt x="0" y="7585"/>
                  </a:lnTo>
                  <a:lnTo>
                    <a:pt x="0" y="22741"/>
                  </a:lnTo>
                  <a:lnTo>
                    <a:pt x="13121" y="30314"/>
                  </a:lnTo>
                  <a:lnTo>
                    <a:pt x="26253" y="22741"/>
                  </a:lnTo>
                  <a:lnTo>
                    <a:pt x="26253" y="7585"/>
                  </a:lnTo>
                  <a:lnTo>
                    <a:pt x="13121"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8" name="Google Shape;118;p2"/>
            <p:cNvSpPr/>
            <p:nvPr/>
          </p:nvSpPr>
          <p:spPr>
            <a:xfrm>
              <a:off x="3513125" y="2596475"/>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5EB2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19" name="Google Shape;119;p2"/>
            <p:cNvSpPr/>
            <p:nvPr/>
          </p:nvSpPr>
          <p:spPr>
            <a:xfrm>
              <a:off x="3606600" y="2782800"/>
              <a:ext cx="346775" cy="213450"/>
            </a:xfrm>
            <a:custGeom>
              <a:rect b="b" l="l" r="r" t="t"/>
              <a:pathLst>
                <a:path extrusionOk="0" h="8538" w="13871">
                  <a:moveTo>
                    <a:pt x="5549" y="0"/>
                  </a:moveTo>
                  <a:cubicBezTo>
                    <a:pt x="5489" y="0"/>
                    <a:pt x="5430" y="0"/>
                    <a:pt x="5370" y="12"/>
                  </a:cubicBezTo>
                  <a:cubicBezTo>
                    <a:pt x="3096" y="96"/>
                    <a:pt x="1286" y="1977"/>
                    <a:pt x="1286" y="4275"/>
                  </a:cubicBezTo>
                  <a:cubicBezTo>
                    <a:pt x="1286" y="4703"/>
                    <a:pt x="1346" y="5132"/>
                    <a:pt x="1477" y="5525"/>
                  </a:cubicBezTo>
                  <a:cubicBezTo>
                    <a:pt x="655" y="5537"/>
                    <a:pt x="0" y="6204"/>
                    <a:pt x="0" y="7025"/>
                  </a:cubicBezTo>
                  <a:cubicBezTo>
                    <a:pt x="0" y="7859"/>
                    <a:pt x="679" y="8537"/>
                    <a:pt x="1512" y="8537"/>
                  </a:cubicBezTo>
                  <a:lnTo>
                    <a:pt x="11406" y="8537"/>
                  </a:lnTo>
                  <a:cubicBezTo>
                    <a:pt x="12764" y="8537"/>
                    <a:pt x="13871" y="7430"/>
                    <a:pt x="13871" y="6073"/>
                  </a:cubicBezTo>
                  <a:cubicBezTo>
                    <a:pt x="13871" y="4715"/>
                    <a:pt x="12764" y="3608"/>
                    <a:pt x="11406" y="3608"/>
                  </a:cubicBezTo>
                  <a:cubicBezTo>
                    <a:pt x="11287" y="3608"/>
                    <a:pt x="11168" y="3620"/>
                    <a:pt x="11061" y="3632"/>
                  </a:cubicBezTo>
                  <a:cubicBezTo>
                    <a:pt x="10585" y="3703"/>
                    <a:pt x="10168" y="3894"/>
                    <a:pt x="9823" y="4180"/>
                  </a:cubicBezTo>
                  <a:cubicBezTo>
                    <a:pt x="9811" y="3953"/>
                    <a:pt x="9787" y="3739"/>
                    <a:pt x="9751" y="3513"/>
                  </a:cubicBezTo>
                  <a:cubicBezTo>
                    <a:pt x="9728" y="3358"/>
                    <a:pt x="9680" y="3203"/>
                    <a:pt x="9644" y="3048"/>
                  </a:cubicBezTo>
                  <a:cubicBezTo>
                    <a:pt x="9263" y="1786"/>
                    <a:pt x="8311" y="762"/>
                    <a:pt x="7084" y="286"/>
                  </a:cubicBezTo>
                  <a:cubicBezTo>
                    <a:pt x="6954" y="239"/>
                    <a:pt x="6799" y="191"/>
                    <a:pt x="6656" y="143"/>
                  </a:cubicBezTo>
                  <a:cubicBezTo>
                    <a:pt x="6299" y="60"/>
                    <a:pt x="5930" y="0"/>
                    <a:pt x="554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0" name="Google Shape;120;p2"/>
            <p:cNvSpPr/>
            <p:nvPr/>
          </p:nvSpPr>
          <p:spPr>
            <a:xfrm>
              <a:off x="4261150" y="2785463"/>
              <a:ext cx="1236000" cy="271200"/>
            </a:xfrm>
            <a:prstGeom prst="roundRect">
              <a:avLst>
                <a:gd fmla="val 50000" name="adj"/>
              </a:avLst>
            </a:prstGeom>
            <a:solidFill>
              <a:srgbClr val="5EB2F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imes New Roman"/>
                  <a:ea typeface="Times New Roman"/>
                  <a:cs typeface="Times New Roman"/>
                  <a:sym typeface="Times New Roman"/>
                </a:rPr>
                <a:t>Phần 3</a:t>
              </a:r>
              <a:endParaRPr b="0" i="0" sz="2000" u="none" cap="none" strike="noStrike">
                <a:solidFill>
                  <a:srgbClr val="FFFFFF"/>
                </a:solidFill>
                <a:latin typeface="Times New Roman"/>
                <a:ea typeface="Times New Roman"/>
                <a:cs typeface="Times New Roman"/>
                <a:sym typeface="Times New Roman"/>
              </a:endParaRPr>
            </a:p>
          </p:txBody>
        </p:sp>
        <p:sp>
          <p:nvSpPr>
            <p:cNvPr id="121" name="Google Shape;121;p2"/>
            <p:cNvSpPr txBox="1"/>
            <p:nvPr/>
          </p:nvSpPr>
          <p:spPr>
            <a:xfrm>
              <a:off x="5613925" y="2764218"/>
              <a:ext cx="2328600" cy="300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34343"/>
                  </a:solidFill>
                  <a:latin typeface="Times New Roman"/>
                  <a:ea typeface="Times New Roman"/>
                  <a:cs typeface="Times New Roman"/>
                  <a:sym typeface="Times New Roman"/>
                </a:rPr>
                <a:t>Xây dựng dữ liệu và giao diện</a:t>
              </a:r>
              <a:endParaRPr b="0" i="0" sz="2000" u="none" cap="none" strike="noStrike">
                <a:solidFill>
                  <a:srgbClr val="434343"/>
                </a:solidFill>
                <a:latin typeface="Times New Roman"/>
                <a:ea typeface="Times New Roman"/>
                <a:cs typeface="Times New Roman"/>
                <a:sym typeface="Times New Roman"/>
              </a:endParaRPr>
            </a:p>
          </p:txBody>
        </p:sp>
      </p:grpSp>
      <p:grpSp>
        <p:nvGrpSpPr>
          <p:cNvPr id="122" name="Google Shape;122;p2"/>
          <p:cNvGrpSpPr/>
          <p:nvPr/>
        </p:nvGrpSpPr>
        <p:grpSpPr>
          <a:xfrm>
            <a:off x="2702818" y="4329560"/>
            <a:ext cx="7910919" cy="1010467"/>
            <a:chOff x="2922575" y="3259950"/>
            <a:chExt cx="5019950" cy="757850"/>
          </a:xfrm>
        </p:grpSpPr>
        <p:sp>
          <p:nvSpPr>
            <p:cNvPr id="123" name="Google Shape;123;p2"/>
            <p:cNvSpPr/>
            <p:nvPr/>
          </p:nvSpPr>
          <p:spPr>
            <a:xfrm>
              <a:off x="3523550" y="3638850"/>
              <a:ext cx="737600" cy="25"/>
            </a:xfrm>
            <a:custGeom>
              <a:rect b="b" l="l" r="r" t="t"/>
              <a:pathLst>
                <a:path extrusionOk="0" fill="none" h="1" w="29504">
                  <a:moveTo>
                    <a:pt x="0" y="1"/>
                  </a:moveTo>
                  <a:lnTo>
                    <a:pt x="29504" y="1"/>
                  </a:lnTo>
                </a:path>
              </a:pathLst>
            </a:custGeom>
            <a:noFill/>
            <a:ln cap="rnd" cmpd="sng" w="33625">
              <a:solidFill>
                <a:srgbClr val="EC3A3B"/>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4" name="Google Shape;124;p2"/>
            <p:cNvSpPr/>
            <p:nvPr/>
          </p:nvSpPr>
          <p:spPr>
            <a:xfrm>
              <a:off x="2922575" y="3259950"/>
              <a:ext cx="656350" cy="757850"/>
            </a:xfrm>
            <a:custGeom>
              <a:rect b="b" l="l" r="r" t="t"/>
              <a:pathLst>
                <a:path extrusionOk="0" h="30314" w="26254">
                  <a:moveTo>
                    <a:pt x="13133" y="0"/>
                  </a:moveTo>
                  <a:lnTo>
                    <a:pt x="1" y="7573"/>
                  </a:lnTo>
                  <a:lnTo>
                    <a:pt x="1" y="22729"/>
                  </a:lnTo>
                  <a:lnTo>
                    <a:pt x="13133" y="30313"/>
                  </a:lnTo>
                  <a:lnTo>
                    <a:pt x="26254" y="22729"/>
                  </a:lnTo>
                  <a:lnTo>
                    <a:pt x="26254" y="7573"/>
                  </a:lnTo>
                  <a:lnTo>
                    <a:pt x="13133" y="0"/>
                  </a:lnTo>
                  <a:close/>
                </a:path>
              </a:pathLst>
            </a:custGeom>
            <a:solidFill>
              <a:srgbClr val="FFFFFF"/>
            </a:solidFill>
            <a:ln cap="flat" cmpd="sng" w="9525">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5" name="Google Shape;125;p2"/>
            <p:cNvSpPr/>
            <p:nvPr/>
          </p:nvSpPr>
          <p:spPr>
            <a:xfrm>
              <a:off x="2984200" y="3330775"/>
              <a:ext cx="533425" cy="615875"/>
            </a:xfrm>
            <a:custGeom>
              <a:rect b="b" l="l" r="r" t="t"/>
              <a:pathLst>
                <a:path extrusionOk="0" h="24635" w="21337">
                  <a:moveTo>
                    <a:pt x="10668" y="1"/>
                  </a:moveTo>
                  <a:lnTo>
                    <a:pt x="0" y="6156"/>
                  </a:lnTo>
                  <a:lnTo>
                    <a:pt x="0" y="18479"/>
                  </a:lnTo>
                  <a:lnTo>
                    <a:pt x="10668" y="24635"/>
                  </a:lnTo>
                  <a:lnTo>
                    <a:pt x="21336" y="18479"/>
                  </a:lnTo>
                  <a:lnTo>
                    <a:pt x="21336" y="6156"/>
                  </a:lnTo>
                  <a:lnTo>
                    <a:pt x="10668" y="1"/>
                  </a:lnTo>
                  <a:close/>
                </a:path>
              </a:pathLst>
            </a:custGeom>
            <a:solidFill>
              <a:srgbClr val="EC3A3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6" name="Google Shape;126;p2"/>
            <p:cNvSpPr/>
            <p:nvPr/>
          </p:nvSpPr>
          <p:spPr>
            <a:xfrm>
              <a:off x="3067550" y="3508475"/>
              <a:ext cx="366425" cy="260775"/>
            </a:xfrm>
            <a:custGeom>
              <a:rect b="b" l="l" r="r" t="t"/>
              <a:pathLst>
                <a:path extrusionOk="0" h="10431" w="14657">
                  <a:moveTo>
                    <a:pt x="13276" y="5144"/>
                  </a:moveTo>
                  <a:cubicBezTo>
                    <a:pt x="13025" y="5144"/>
                    <a:pt x="12775" y="5144"/>
                    <a:pt x="12537" y="5144"/>
                  </a:cubicBezTo>
                  <a:lnTo>
                    <a:pt x="8739" y="906"/>
                  </a:lnTo>
                  <a:cubicBezTo>
                    <a:pt x="8739" y="906"/>
                    <a:pt x="8739" y="906"/>
                    <a:pt x="8739" y="906"/>
                  </a:cubicBezTo>
                  <a:cubicBezTo>
                    <a:pt x="8775" y="822"/>
                    <a:pt x="8799" y="727"/>
                    <a:pt x="8799" y="632"/>
                  </a:cubicBezTo>
                  <a:cubicBezTo>
                    <a:pt x="8799" y="275"/>
                    <a:pt x="8525" y="1"/>
                    <a:pt x="8168" y="1"/>
                  </a:cubicBezTo>
                  <a:cubicBezTo>
                    <a:pt x="7822" y="1"/>
                    <a:pt x="7537" y="275"/>
                    <a:pt x="7537" y="632"/>
                  </a:cubicBezTo>
                  <a:cubicBezTo>
                    <a:pt x="7537" y="977"/>
                    <a:pt x="7822" y="1263"/>
                    <a:pt x="8168" y="1263"/>
                  </a:cubicBezTo>
                  <a:cubicBezTo>
                    <a:pt x="8227" y="1263"/>
                    <a:pt x="8275" y="1251"/>
                    <a:pt x="8323" y="1239"/>
                  </a:cubicBezTo>
                  <a:cubicBezTo>
                    <a:pt x="8334" y="1251"/>
                    <a:pt x="8334" y="1251"/>
                    <a:pt x="8334" y="1263"/>
                  </a:cubicBezTo>
                  <a:lnTo>
                    <a:pt x="11799" y="5144"/>
                  </a:lnTo>
                  <a:cubicBezTo>
                    <a:pt x="8823" y="5132"/>
                    <a:pt x="5846" y="5132"/>
                    <a:pt x="2858" y="5144"/>
                  </a:cubicBezTo>
                  <a:lnTo>
                    <a:pt x="6346" y="1239"/>
                  </a:lnTo>
                  <a:cubicBezTo>
                    <a:pt x="6394" y="1251"/>
                    <a:pt x="6441" y="1263"/>
                    <a:pt x="6489" y="1263"/>
                  </a:cubicBezTo>
                  <a:cubicBezTo>
                    <a:pt x="6846" y="1263"/>
                    <a:pt x="7120" y="977"/>
                    <a:pt x="7120" y="632"/>
                  </a:cubicBezTo>
                  <a:cubicBezTo>
                    <a:pt x="7120" y="275"/>
                    <a:pt x="6846" y="1"/>
                    <a:pt x="6489" y="1"/>
                  </a:cubicBezTo>
                  <a:cubicBezTo>
                    <a:pt x="6144" y="1"/>
                    <a:pt x="5858" y="275"/>
                    <a:pt x="5858" y="632"/>
                  </a:cubicBezTo>
                  <a:cubicBezTo>
                    <a:pt x="5858" y="727"/>
                    <a:pt x="5882" y="822"/>
                    <a:pt x="5929" y="906"/>
                  </a:cubicBezTo>
                  <a:lnTo>
                    <a:pt x="2131" y="5144"/>
                  </a:lnTo>
                  <a:cubicBezTo>
                    <a:pt x="1881" y="5144"/>
                    <a:pt x="1643" y="5144"/>
                    <a:pt x="1393" y="5144"/>
                  </a:cubicBezTo>
                  <a:cubicBezTo>
                    <a:pt x="0" y="5144"/>
                    <a:pt x="60" y="6656"/>
                    <a:pt x="1393" y="6656"/>
                  </a:cubicBezTo>
                  <a:lnTo>
                    <a:pt x="1607" y="6656"/>
                  </a:lnTo>
                  <a:lnTo>
                    <a:pt x="2048" y="9169"/>
                  </a:lnTo>
                  <a:cubicBezTo>
                    <a:pt x="2167" y="9883"/>
                    <a:pt x="2524" y="10431"/>
                    <a:pt x="3620" y="10431"/>
                  </a:cubicBezTo>
                  <a:lnTo>
                    <a:pt x="11037" y="10431"/>
                  </a:lnTo>
                  <a:cubicBezTo>
                    <a:pt x="12144" y="10431"/>
                    <a:pt x="12490" y="9883"/>
                    <a:pt x="12621" y="9169"/>
                  </a:cubicBezTo>
                  <a:lnTo>
                    <a:pt x="13049" y="6656"/>
                  </a:lnTo>
                  <a:lnTo>
                    <a:pt x="13276" y="6656"/>
                  </a:lnTo>
                  <a:cubicBezTo>
                    <a:pt x="14597" y="6645"/>
                    <a:pt x="14657" y="5144"/>
                    <a:pt x="13276" y="5144"/>
                  </a:cubicBezTo>
                  <a:close/>
                  <a:moveTo>
                    <a:pt x="3893" y="9478"/>
                  </a:moveTo>
                  <a:cubicBezTo>
                    <a:pt x="3643" y="9478"/>
                    <a:pt x="3405" y="9264"/>
                    <a:pt x="3370" y="9014"/>
                  </a:cubicBezTo>
                  <a:cubicBezTo>
                    <a:pt x="3322" y="8633"/>
                    <a:pt x="3274" y="8252"/>
                    <a:pt x="3215" y="7871"/>
                  </a:cubicBezTo>
                  <a:cubicBezTo>
                    <a:pt x="3167" y="7490"/>
                    <a:pt x="3108" y="7109"/>
                    <a:pt x="3060" y="6728"/>
                  </a:cubicBezTo>
                  <a:cubicBezTo>
                    <a:pt x="3060" y="6704"/>
                    <a:pt x="3060" y="6680"/>
                    <a:pt x="3060" y="6645"/>
                  </a:cubicBezTo>
                  <a:lnTo>
                    <a:pt x="4036" y="6645"/>
                  </a:lnTo>
                  <a:cubicBezTo>
                    <a:pt x="4048" y="6680"/>
                    <a:pt x="4048" y="6704"/>
                    <a:pt x="4048" y="6728"/>
                  </a:cubicBezTo>
                  <a:cubicBezTo>
                    <a:pt x="4096" y="7109"/>
                    <a:pt x="4132" y="7490"/>
                    <a:pt x="4179" y="7871"/>
                  </a:cubicBezTo>
                  <a:cubicBezTo>
                    <a:pt x="4215" y="8252"/>
                    <a:pt x="4251" y="8633"/>
                    <a:pt x="4298" y="9014"/>
                  </a:cubicBezTo>
                  <a:cubicBezTo>
                    <a:pt x="4322" y="9264"/>
                    <a:pt x="4143" y="9478"/>
                    <a:pt x="3893" y="9478"/>
                  </a:cubicBezTo>
                  <a:close/>
                  <a:moveTo>
                    <a:pt x="5608" y="9478"/>
                  </a:moveTo>
                  <a:cubicBezTo>
                    <a:pt x="5358" y="9478"/>
                    <a:pt x="5144" y="9264"/>
                    <a:pt x="5120" y="9014"/>
                  </a:cubicBezTo>
                  <a:cubicBezTo>
                    <a:pt x="5096" y="8633"/>
                    <a:pt x="5060" y="8252"/>
                    <a:pt x="5036" y="7871"/>
                  </a:cubicBezTo>
                  <a:cubicBezTo>
                    <a:pt x="5001" y="7490"/>
                    <a:pt x="4977" y="7109"/>
                    <a:pt x="4953" y="6728"/>
                  </a:cubicBezTo>
                  <a:cubicBezTo>
                    <a:pt x="4941" y="6704"/>
                    <a:pt x="4953" y="6680"/>
                    <a:pt x="4953" y="6645"/>
                  </a:cubicBezTo>
                  <a:lnTo>
                    <a:pt x="5929" y="6645"/>
                  </a:lnTo>
                  <a:cubicBezTo>
                    <a:pt x="5929" y="6680"/>
                    <a:pt x="5941" y="6704"/>
                    <a:pt x="5941" y="6728"/>
                  </a:cubicBezTo>
                  <a:cubicBezTo>
                    <a:pt x="5953" y="7109"/>
                    <a:pt x="5977" y="7490"/>
                    <a:pt x="5989" y="7871"/>
                  </a:cubicBezTo>
                  <a:cubicBezTo>
                    <a:pt x="6013" y="8252"/>
                    <a:pt x="6025" y="8633"/>
                    <a:pt x="6048" y="9014"/>
                  </a:cubicBezTo>
                  <a:cubicBezTo>
                    <a:pt x="6048" y="9264"/>
                    <a:pt x="5858" y="9478"/>
                    <a:pt x="5608" y="9478"/>
                  </a:cubicBezTo>
                  <a:close/>
                  <a:moveTo>
                    <a:pt x="7811" y="7871"/>
                  </a:moveTo>
                  <a:cubicBezTo>
                    <a:pt x="7799" y="8252"/>
                    <a:pt x="7799" y="8633"/>
                    <a:pt x="7787" y="9014"/>
                  </a:cubicBezTo>
                  <a:cubicBezTo>
                    <a:pt x="7787" y="9264"/>
                    <a:pt x="7584" y="9478"/>
                    <a:pt x="7334" y="9478"/>
                  </a:cubicBezTo>
                  <a:cubicBezTo>
                    <a:pt x="7084" y="9478"/>
                    <a:pt x="6870" y="9264"/>
                    <a:pt x="6870" y="9014"/>
                  </a:cubicBezTo>
                  <a:cubicBezTo>
                    <a:pt x="6870" y="8633"/>
                    <a:pt x="6858" y="8252"/>
                    <a:pt x="6858" y="7871"/>
                  </a:cubicBezTo>
                  <a:cubicBezTo>
                    <a:pt x="6846" y="7490"/>
                    <a:pt x="6846" y="7109"/>
                    <a:pt x="6834" y="6728"/>
                  </a:cubicBezTo>
                  <a:cubicBezTo>
                    <a:pt x="6834" y="6704"/>
                    <a:pt x="6834" y="6680"/>
                    <a:pt x="6846" y="6645"/>
                  </a:cubicBezTo>
                  <a:lnTo>
                    <a:pt x="7822" y="6645"/>
                  </a:lnTo>
                  <a:cubicBezTo>
                    <a:pt x="7822" y="6680"/>
                    <a:pt x="7822" y="6704"/>
                    <a:pt x="7822" y="6728"/>
                  </a:cubicBezTo>
                  <a:cubicBezTo>
                    <a:pt x="7822" y="7109"/>
                    <a:pt x="7811" y="7490"/>
                    <a:pt x="7811" y="7871"/>
                  </a:cubicBezTo>
                  <a:close/>
                  <a:moveTo>
                    <a:pt x="9632" y="7871"/>
                  </a:moveTo>
                  <a:cubicBezTo>
                    <a:pt x="9596" y="8252"/>
                    <a:pt x="9573" y="8633"/>
                    <a:pt x="9537" y="9014"/>
                  </a:cubicBezTo>
                  <a:cubicBezTo>
                    <a:pt x="9525" y="9264"/>
                    <a:pt x="9299" y="9478"/>
                    <a:pt x="9049" y="9478"/>
                  </a:cubicBezTo>
                  <a:cubicBezTo>
                    <a:pt x="8799" y="9478"/>
                    <a:pt x="8608" y="9264"/>
                    <a:pt x="8620" y="9014"/>
                  </a:cubicBezTo>
                  <a:cubicBezTo>
                    <a:pt x="8632" y="8633"/>
                    <a:pt x="8656" y="8252"/>
                    <a:pt x="8668" y="7871"/>
                  </a:cubicBezTo>
                  <a:cubicBezTo>
                    <a:pt x="8692" y="7490"/>
                    <a:pt x="8704" y="7109"/>
                    <a:pt x="8715" y="6728"/>
                  </a:cubicBezTo>
                  <a:cubicBezTo>
                    <a:pt x="8727" y="6704"/>
                    <a:pt x="8727" y="6680"/>
                    <a:pt x="8739" y="6645"/>
                  </a:cubicBezTo>
                  <a:lnTo>
                    <a:pt x="9716" y="6645"/>
                  </a:lnTo>
                  <a:cubicBezTo>
                    <a:pt x="9716" y="6680"/>
                    <a:pt x="9716" y="6704"/>
                    <a:pt x="9716" y="6728"/>
                  </a:cubicBezTo>
                  <a:cubicBezTo>
                    <a:pt x="9692" y="7109"/>
                    <a:pt x="9656" y="7490"/>
                    <a:pt x="9632" y="7871"/>
                  </a:cubicBezTo>
                  <a:close/>
                  <a:moveTo>
                    <a:pt x="11597" y="6728"/>
                  </a:moveTo>
                  <a:cubicBezTo>
                    <a:pt x="11549" y="7109"/>
                    <a:pt x="11501" y="7490"/>
                    <a:pt x="11442" y="7871"/>
                  </a:cubicBezTo>
                  <a:cubicBezTo>
                    <a:pt x="11394" y="8252"/>
                    <a:pt x="11335" y="8633"/>
                    <a:pt x="11287" y="9014"/>
                  </a:cubicBezTo>
                  <a:cubicBezTo>
                    <a:pt x="11251" y="9264"/>
                    <a:pt x="11025" y="9478"/>
                    <a:pt x="10775" y="9478"/>
                  </a:cubicBezTo>
                  <a:cubicBezTo>
                    <a:pt x="10525" y="9478"/>
                    <a:pt x="10347" y="9264"/>
                    <a:pt x="10370" y="9014"/>
                  </a:cubicBezTo>
                  <a:cubicBezTo>
                    <a:pt x="10406" y="8633"/>
                    <a:pt x="10454" y="8252"/>
                    <a:pt x="10489" y="7871"/>
                  </a:cubicBezTo>
                  <a:cubicBezTo>
                    <a:pt x="10525" y="7490"/>
                    <a:pt x="10573" y="7109"/>
                    <a:pt x="10609" y="6728"/>
                  </a:cubicBezTo>
                  <a:cubicBezTo>
                    <a:pt x="10609" y="6704"/>
                    <a:pt x="10620" y="6680"/>
                    <a:pt x="10620" y="6645"/>
                  </a:cubicBezTo>
                  <a:lnTo>
                    <a:pt x="11609" y="6645"/>
                  </a:lnTo>
                  <a:cubicBezTo>
                    <a:pt x="11609" y="6680"/>
                    <a:pt x="11609" y="6704"/>
                    <a:pt x="11597" y="6728"/>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27" name="Google Shape;127;p2"/>
            <p:cNvSpPr/>
            <p:nvPr/>
          </p:nvSpPr>
          <p:spPr>
            <a:xfrm>
              <a:off x="4261150" y="3506688"/>
              <a:ext cx="1236000" cy="271200"/>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imes New Roman"/>
                  <a:ea typeface="Times New Roman"/>
                  <a:cs typeface="Times New Roman"/>
                  <a:sym typeface="Times New Roman"/>
                </a:rPr>
                <a:t>Phần 4</a:t>
              </a:r>
              <a:endParaRPr b="0" i="0" sz="2000" u="none" cap="none" strike="noStrike">
                <a:solidFill>
                  <a:srgbClr val="FFFFFF"/>
                </a:solidFill>
                <a:latin typeface="Times New Roman"/>
                <a:ea typeface="Times New Roman"/>
                <a:cs typeface="Times New Roman"/>
                <a:sym typeface="Times New Roman"/>
              </a:endParaRPr>
            </a:p>
          </p:txBody>
        </p:sp>
        <p:sp>
          <p:nvSpPr>
            <p:cNvPr id="128" name="Google Shape;128;p2"/>
            <p:cNvSpPr txBox="1"/>
            <p:nvPr/>
          </p:nvSpPr>
          <p:spPr>
            <a:xfrm>
              <a:off x="5613925" y="3488700"/>
              <a:ext cx="2328600" cy="300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34343"/>
                  </a:solidFill>
                  <a:latin typeface="Times New Roman"/>
                  <a:ea typeface="Times New Roman"/>
                  <a:cs typeface="Times New Roman"/>
                  <a:sym typeface="Times New Roman"/>
                </a:rPr>
                <a:t>Xây dựng tính năng cho hệ thống</a:t>
              </a:r>
              <a:endParaRPr b="0" i="0" sz="2000" u="none" cap="none" strike="noStrike">
                <a:solidFill>
                  <a:srgbClr val="434343"/>
                </a:solidFill>
                <a:latin typeface="Times New Roman"/>
                <a:ea typeface="Times New Roman"/>
                <a:cs typeface="Times New Roman"/>
                <a:sym typeface="Times New Roman"/>
              </a:endParaRPr>
            </a:p>
          </p:txBody>
        </p:sp>
      </p:grpSp>
      <p:grpSp>
        <p:nvGrpSpPr>
          <p:cNvPr id="129" name="Google Shape;129;p2"/>
          <p:cNvGrpSpPr/>
          <p:nvPr/>
        </p:nvGrpSpPr>
        <p:grpSpPr>
          <a:xfrm>
            <a:off x="1748352" y="5194543"/>
            <a:ext cx="9039023" cy="1010067"/>
            <a:chOff x="2206725" y="3849300"/>
            <a:chExt cx="5735800" cy="757550"/>
          </a:xfrm>
        </p:grpSpPr>
        <p:sp>
          <p:nvSpPr>
            <p:cNvPr id="130" name="Google Shape;130;p2"/>
            <p:cNvSpPr/>
            <p:nvPr/>
          </p:nvSpPr>
          <p:spPr>
            <a:xfrm>
              <a:off x="2820775" y="4227925"/>
              <a:ext cx="1440375" cy="25"/>
            </a:xfrm>
            <a:custGeom>
              <a:rect b="b" l="l" r="r" t="t"/>
              <a:pathLst>
                <a:path extrusionOk="0" fill="none" h="1" w="57615">
                  <a:moveTo>
                    <a:pt x="1" y="0"/>
                  </a:moveTo>
                  <a:lnTo>
                    <a:pt x="57615" y="0"/>
                  </a:lnTo>
                </a:path>
              </a:pathLst>
            </a:custGeom>
            <a:noFill/>
            <a:ln cap="rnd" cmpd="sng" w="33625">
              <a:solidFill>
                <a:srgbClr val="4949E7"/>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1" name="Google Shape;131;p2"/>
            <p:cNvSpPr/>
            <p:nvPr/>
          </p:nvSpPr>
          <p:spPr>
            <a:xfrm>
              <a:off x="2206725" y="3849300"/>
              <a:ext cx="656350" cy="757550"/>
            </a:xfrm>
            <a:custGeom>
              <a:rect b="b" l="l" r="r" t="t"/>
              <a:pathLst>
                <a:path extrusionOk="0" h="30302" w="26254">
                  <a:moveTo>
                    <a:pt x="13133" y="0"/>
                  </a:moveTo>
                  <a:lnTo>
                    <a:pt x="0" y="7573"/>
                  </a:lnTo>
                  <a:lnTo>
                    <a:pt x="0" y="22729"/>
                  </a:lnTo>
                  <a:lnTo>
                    <a:pt x="13133" y="30302"/>
                  </a:lnTo>
                  <a:lnTo>
                    <a:pt x="26253" y="22729"/>
                  </a:lnTo>
                  <a:lnTo>
                    <a:pt x="26253" y="7573"/>
                  </a:lnTo>
                  <a:lnTo>
                    <a:pt x="13133"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2" name="Google Shape;132;p2"/>
            <p:cNvSpPr/>
            <p:nvPr/>
          </p:nvSpPr>
          <p:spPr>
            <a:xfrm>
              <a:off x="2268325" y="3920150"/>
              <a:ext cx="533425" cy="615875"/>
            </a:xfrm>
            <a:custGeom>
              <a:rect b="b" l="l" r="r" t="t"/>
              <a:pathLst>
                <a:path extrusionOk="0" h="24635" w="21337">
                  <a:moveTo>
                    <a:pt x="10669" y="0"/>
                  </a:moveTo>
                  <a:lnTo>
                    <a:pt x="1" y="6156"/>
                  </a:lnTo>
                  <a:lnTo>
                    <a:pt x="1" y="18479"/>
                  </a:lnTo>
                  <a:lnTo>
                    <a:pt x="10669" y="24634"/>
                  </a:lnTo>
                  <a:lnTo>
                    <a:pt x="21337" y="18479"/>
                  </a:lnTo>
                  <a:lnTo>
                    <a:pt x="21337" y="6156"/>
                  </a:lnTo>
                  <a:lnTo>
                    <a:pt x="10669" y="0"/>
                  </a:lnTo>
                  <a:close/>
                </a:path>
              </a:pathLst>
            </a:custGeom>
            <a:solidFill>
              <a:srgbClr val="4949E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3" name="Google Shape;133;p2"/>
            <p:cNvSpPr/>
            <p:nvPr/>
          </p:nvSpPr>
          <p:spPr>
            <a:xfrm>
              <a:off x="2384125" y="4044275"/>
              <a:ext cx="298875" cy="300200"/>
            </a:xfrm>
            <a:custGeom>
              <a:rect b="b" l="l" r="r" t="t"/>
              <a:pathLst>
                <a:path extrusionOk="0" h="12008" w="11955">
                  <a:moveTo>
                    <a:pt x="5080" y="0"/>
                  </a:moveTo>
                  <a:cubicBezTo>
                    <a:pt x="4833" y="0"/>
                    <a:pt x="4541" y="139"/>
                    <a:pt x="4298" y="452"/>
                  </a:cubicBezTo>
                  <a:cubicBezTo>
                    <a:pt x="4108" y="703"/>
                    <a:pt x="3929" y="1179"/>
                    <a:pt x="3894" y="1476"/>
                  </a:cubicBezTo>
                  <a:cubicBezTo>
                    <a:pt x="3786" y="2405"/>
                    <a:pt x="4382" y="2953"/>
                    <a:pt x="4608" y="3286"/>
                  </a:cubicBezTo>
                  <a:cubicBezTo>
                    <a:pt x="4763" y="3512"/>
                    <a:pt x="4846" y="3929"/>
                    <a:pt x="4691" y="4441"/>
                  </a:cubicBezTo>
                  <a:lnTo>
                    <a:pt x="1096" y="4441"/>
                  </a:lnTo>
                  <a:cubicBezTo>
                    <a:pt x="393" y="4441"/>
                    <a:pt x="0" y="4989"/>
                    <a:pt x="238" y="5656"/>
                  </a:cubicBezTo>
                  <a:lnTo>
                    <a:pt x="2072" y="10728"/>
                  </a:lnTo>
                  <a:cubicBezTo>
                    <a:pt x="2179" y="11013"/>
                    <a:pt x="2513" y="11251"/>
                    <a:pt x="2810" y="11251"/>
                  </a:cubicBezTo>
                  <a:lnTo>
                    <a:pt x="7132" y="11251"/>
                  </a:lnTo>
                  <a:cubicBezTo>
                    <a:pt x="7430" y="11251"/>
                    <a:pt x="7858" y="11430"/>
                    <a:pt x="8073" y="11644"/>
                  </a:cubicBezTo>
                  <a:lnTo>
                    <a:pt x="8275" y="11847"/>
                  </a:lnTo>
                  <a:cubicBezTo>
                    <a:pt x="8382" y="11954"/>
                    <a:pt x="8525" y="12007"/>
                    <a:pt x="8668" y="12007"/>
                  </a:cubicBezTo>
                  <a:cubicBezTo>
                    <a:pt x="8811" y="12007"/>
                    <a:pt x="8954" y="11954"/>
                    <a:pt x="9061" y="11847"/>
                  </a:cubicBezTo>
                  <a:lnTo>
                    <a:pt x="11728" y="9168"/>
                  </a:lnTo>
                  <a:cubicBezTo>
                    <a:pt x="11954" y="8954"/>
                    <a:pt x="11954" y="8596"/>
                    <a:pt x="11728" y="8382"/>
                  </a:cubicBezTo>
                  <a:lnTo>
                    <a:pt x="9371" y="6013"/>
                  </a:lnTo>
                  <a:cubicBezTo>
                    <a:pt x="9144" y="5798"/>
                    <a:pt x="8978" y="5620"/>
                    <a:pt x="8978" y="5608"/>
                  </a:cubicBezTo>
                  <a:cubicBezTo>
                    <a:pt x="8978" y="5608"/>
                    <a:pt x="8013" y="3810"/>
                    <a:pt x="6608" y="2893"/>
                  </a:cubicBezTo>
                  <a:cubicBezTo>
                    <a:pt x="5215" y="1965"/>
                    <a:pt x="5608" y="1298"/>
                    <a:pt x="5608" y="548"/>
                  </a:cubicBezTo>
                  <a:cubicBezTo>
                    <a:pt x="5608" y="203"/>
                    <a:pt x="5377" y="0"/>
                    <a:pt x="508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34" name="Google Shape;134;p2"/>
            <p:cNvSpPr/>
            <p:nvPr/>
          </p:nvSpPr>
          <p:spPr>
            <a:xfrm>
              <a:off x="4261150" y="4092338"/>
              <a:ext cx="1236000" cy="271200"/>
            </a:xfrm>
            <a:prstGeom prst="roundRect">
              <a:avLst>
                <a:gd fmla="val 50000" name="adj"/>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Times New Roman"/>
                  <a:ea typeface="Times New Roman"/>
                  <a:cs typeface="Times New Roman"/>
                  <a:sym typeface="Times New Roman"/>
                </a:rPr>
                <a:t>Phần 5</a:t>
              </a:r>
              <a:endParaRPr b="0" i="0" sz="2000" u="none" cap="none" strike="noStrike">
                <a:solidFill>
                  <a:srgbClr val="FFFFFF"/>
                </a:solidFill>
                <a:latin typeface="Times New Roman"/>
                <a:ea typeface="Times New Roman"/>
                <a:cs typeface="Times New Roman"/>
                <a:sym typeface="Times New Roman"/>
              </a:endParaRPr>
            </a:p>
          </p:txBody>
        </p:sp>
        <p:sp>
          <p:nvSpPr>
            <p:cNvPr id="135" name="Google Shape;135;p2"/>
            <p:cNvSpPr txBox="1"/>
            <p:nvPr/>
          </p:nvSpPr>
          <p:spPr>
            <a:xfrm>
              <a:off x="5613925" y="4077943"/>
              <a:ext cx="2328600" cy="300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34343"/>
                  </a:solidFill>
                  <a:latin typeface="Times New Roman"/>
                  <a:ea typeface="Times New Roman"/>
                  <a:cs typeface="Times New Roman"/>
                  <a:sym typeface="Times New Roman"/>
                </a:rPr>
                <a:t>Kết luận và hướng phát triển</a:t>
              </a:r>
              <a:endParaRPr b="0" i="0" sz="2000" u="none" cap="none" strike="noStrike">
                <a:solidFill>
                  <a:srgbClr val="434343"/>
                </a:solidFill>
                <a:latin typeface="Times New Roman"/>
                <a:ea typeface="Times New Roman"/>
                <a:cs typeface="Times New Roman"/>
                <a:sym typeface="Times New Roman"/>
              </a:endParaRPr>
            </a:p>
          </p:txBody>
        </p:sp>
      </p:grpSp>
      <p:sp>
        <p:nvSpPr>
          <p:cNvPr id="136" name="Google Shape;136;p2"/>
          <p:cNvSpPr/>
          <p:nvPr/>
        </p:nvSpPr>
        <p:spPr>
          <a:xfrm>
            <a:off x="0" y="25754"/>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Times New Roman"/>
                <a:ea typeface="Times New Roman"/>
                <a:cs typeface="Times New Roman"/>
                <a:sym typeface="Times New Roman"/>
              </a:rPr>
              <a:t>NỘI DUNG BÁO CÁO</a:t>
            </a:r>
            <a:endParaRPr b="1" i="0" sz="5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PHẦM MỀM VÀ CÔNG NGHỆ HỖ TRỢ</a:t>
            </a:r>
            <a:endParaRPr b="0" i="0" sz="4400" u="none" cap="none" strike="noStrike">
              <a:solidFill>
                <a:schemeClr val="lt1"/>
              </a:solidFill>
              <a:latin typeface="Times New Roman"/>
              <a:ea typeface="Times New Roman"/>
              <a:cs typeface="Times New Roman"/>
              <a:sym typeface="Times New Roman"/>
            </a:endParaRPr>
          </a:p>
        </p:txBody>
      </p:sp>
      <p:pic>
        <p:nvPicPr>
          <p:cNvPr descr="Download Microsoft PowerPoint Logo in SVG Vector or PNG File Format - Logo .wine" id="304" name="Google Shape;304;p20"/>
          <p:cNvPicPr preferRelativeResize="0"/>
          <p:nvPr/>
        </p:nvPicPr>
        <p:blipFill rotWithShape="1">
          <a:blip r:embed="rId3">
            <a:alphaModFix/>
          </a:blip>
          <a:srcRect b="0" l="0" r="0" t="0"/>
          <a:stretch/>
        </p:blipFill>
        <p:spPr>
          <a:xfrm>
            <a:off x="-1546225" y="1034142"/>
            <a:ext cx="7642225" cy="5142865"/>
          </a:xfrm>
          <a:prstGeom prst="rect">
            <a:avLst/>
          </a:prstGeom>
          <a:noFill/>
          <a:ln>
            <a:noFill/>
          </a:ln>
        </p:spPr>
      </p:pic>
      <p:sp>
        <p:nvSpPr>
          <p:cNvPr id="305" name="Google Shape;305;p20"/>
          <p:cNvSpPr txBox="1"/>
          <p:nvPr/>
        </p:nvSpPr>
        <p:spPr>
          <a:xfrm>
            <a:off x="5595678" y="5741419"/>
            <a:ext cx="252184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VISUAL STUDIO</a:t>
            </a:r>
            <a:endParaRPr b="0" i="0" sz="2400" u="none" cap="none" strike="noStrike">
              <a:solidFill>
                <a:schemeClr val="dk1"/>
              </a:solidFill>
              <a:latin typeface="Times New Roman"/>
              <a:ea typeface="Times New Roman"/>
              <a:cs typeface="Times New Roman"/>
              <a:sym typeface="Times New Roman"/>
            </a:endParaRPr>
          </a:p>
        </p:txBody>
      </p:sp>
      <p:sp>
        <p:nvSpPr>
          <p:cNvPr id="306" name="Google Shape;306;p20"/>
          <p:cNvSpPr txBox="1"/>
          <p:nvPr/>
        </p:nvSpPr>
        <p:spPr>
          <a:xfrm>
            <a:off x="1190295" y="5715342"/>
            <a:ext cx="216918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POWERPOINT</a:t>
            </a:r>
            <a:endParaRPr b="0" i="0" sz="2400" u="none" cap="none" strike="noStrike">
              <a:solidFill>
                <a:schemeClr val="dk1"/>
              </a:solidFill>
              <a:latin typeface="Times New Roman"/>
              <a:ea typeface="Times New Roman"/>
              <a:cs typeface="Times New Roman"/>
              <a:sym typeface="Times New Roman"/>
            </a:endParaRPr>
          </a:p>
        </p:txBody>
      </p:sp>
      <p:pic>
        <p:nvPicPr>
          <p:cNvPr descr="Visual Studio logo and symbol, meaning, history, PNG" id="307" name="Google Shape;307;p20"/>
          <p:cNvPicPr preferRelativeResize="0"/>
          <p:nvPr/>
        </p:nvPicPr>
        <p:blipFill rotWithShape="1">
          <a:blip r:embed="rId4">
            <a:alphaModFix/>
          </a:blip>
          <a:srcRect b="0" l="0" r="0" t="0"/>
          <a:stretch/>
        </p:blipFill>
        <p:spPr>
          <a:xfrm>
            <a:off x="3496500" y="1561321"/>
            <a:ext cx="6741111" cy="4213194"/>
          </a:xfrm>
          <a:prstGeom prst="rect">
            <a:avLst/>
          </a:prstGeom>
          <a:noFill/>
          <a:ln>
            <a:noFill/>
          </a:ln>
        </p:spPr>
      </p:pic>
      <p:pic>
        <p:nvPicPr>
          <p:cNvPr id="308" name="Google Shape;308;p20"/>
          <p:cNvPicPr preferRelativeResize="0"/>
          <p:nvPr/>
        </p:nvPicPr>
        <p:blipFill rotWithShape="1">
          <a:blip r:embed="rId5">
            <a:alphaModFix/>
          </a:blip>
          <a:srcRect b="0" l="0" r="0" t="0"/>
          <a:stretch/>
        </p:blipFill>
        <p:spPr>
          <a:xfrm>
            <a:off x="9361087" y="4024448"/>
            <a:ext cx="2833552" cy="2833552"/>
          </a:xfrm>
          <a:prstGeom prst="rect">
            <a:avLst/>
          </a:prstGeom>
          <a:noFill/>
          <a:ln>
            <a:noFill/>
          </a:ln>
        </p:spPr>
      </p:pic>
      <p:sp>
        <p:nvSpPr>
          <p:cNvPr id="309" name="Google Shape;309;p20"/>
          <p:cNvSpPr txBox="1"/>
          <p:nvPr/>
        </p:nvSpPr>
        <p:spPr>
          <a:xfrm>
            <a:off x="9602701" y="3624338"/>
            <a:ext cx="235032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Times New Roman"/>
                <a:ea typeface="Times New Roman"/>
                <a:cs typeface="Times New Roman"/>
                <a:sym typeface="Times New Roman"/>
              </a:rPr>
              <a:t>Code các tính năng</a:t>
            </a:r>
            <a:endParaRPr b="1" i="0" sz="20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PHẦM MỀM VÀ CÔNG NGHỆ HỖ TRỢ</a:t>
            </a:r>
            <a:endParaRPr b="0" i="0" sz="4400" u="none" cap="none" strike="noStrike">
              <a:solidFill>
                <a:schemeClr val="lt1"/>
              </a:solidFill>
              <a:latin typeface="Times New Roman"/>
              <a:ea typeface="Times New Roman"/>
              <a:cs typeface="Times New Roman"/>
              <a:sym typeface="Times New Roman"/>
            </a:endParaRPr>
          </a:p>
        </p:txBody>
      </p:sp>
      <p:pic>
        <p:nvPicPr>
          <p:cNvPr descr="Vuforia Engine Reviews 2021: Details, Pricing, &amp; Features | G2" id="315" name="Google Shape;315;p21"/>
          <p:cNvPicPr preferRelativeResize="0"/>
          <p:nvPr/>
        </p:nvPicPr>
        <p:blipFill rotWithShape="1">
          <a:blip r:embed="rId3">
            <a:alphaModFix/>
          </a:blip>
          <a:srcRect b="0" l="0" r="0" t="0"/>
          <a:stretch/>
        </p:blipFill>
        <p:spPr>
          <a:xfrm>
            <a:off x="976231" y="2110857"/>
            <a:ext cx="7133578" cy="3745128"/>
          </a:xfrm>
          <a:prstGeom prst="rect">
            <a:avLst/>
          </a:prstGeom>
          <a:noFill/>
          <a:ln>
            <a:noFill/>
          </a:ln>
        </p:spPr>
      </p:pic>
      <p:pic>
        <p:nvPicPr>
          <p:cNvPr id="316" name="Google Shape;316;p21"/>
          <p:cNvPicPr preferRelativeResize="0"/>
          <p:nvPr/>
        </p:nvPicPr>
        <p:blipFill rotWithShape="1">
          <a:blip r:embed="rId4">
            <a:alphaModFix/>
          </a:blip>
          <a:srcRect b="0" l="0" r="0" t="0"/>
          <a:stretch/>
        </p:blipFill>
        <p:spPr>
          <a:xfrm>
            <a:off x="8786649" y="3452649"/>
            <a:ext cx="3405352" cy="3405352"/>
          </a:xfrm>
          <a:prstGeom prst="rect">
            <a:avLst/>
          </a:prstGeom>
          <a:noFill/>
          <a:ln>
            <a:noFill/>
          </a:ln>
        </p:spPr>
      </p:pic>
      <p:sp>
        <p:nvSpPr>
          <p:cNvPr id="317" name="Google Shape;317;p21"/>
          <p:cNvSpPr txBox="1"/>
          <p:nvPr/>
        </p:nvSpPr>
        <p:spPr>
          <a:xfrm>
            <a:off x="8710367" y="3083317"/>
            <a:ext cx="349933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Times New Roman"/>
                <a:ea typeface="Times New Roman"/>
                <a:cs typeface="Times New Roman"/>
                <a:sym typeface="Times New Roman"/>
              </a:rPr>
              <a:t>Link giới thiệu về Vuforia Engine</a:t>
            </a:r>
            <a:endParaRPr b="1" i="0" sz="18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p:nvPr/>
        </p:nvSpPr>
        <p:spPr>
          <a:xfrm>
            <a:off x="8628993" y="914400"/>
            <a:ext cx="3563007"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22"/>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2. CHỌN PHẦN MỀM VÀ CÔNG NGHỆ HỖ TRỢ</a:t>
            </a:r>
            <a:endParaRPr b="0" i="0" sz="4400" u="none" cap="none" strike="noStrike">
              <a:solidFill>
                <a:schemeClr val="lt1"/>
              </a:solidFill>
              <a:latin typeface="Times New Roman"/>
              <a:ea typeface="Times New Roman"/>
              <a:cs typeface="Times New Roman"/>
              <a:sym typeface="Times New Roman"/>
            </a:endParaRPr>
          </a:p>
        </p:txBody>
      </p:sp>
      <p:sp>
        <p:nvSpPr>
          <p:cNvPr id="324" name="Google Shape;324;p22"/>
          <p:cNvSpPr txBox="1"/>
          <p:nvPr/>
        </p:nvSpPr>
        <p:spPr>
          <a:xfrm>
            <a:off x="8628993" y="793326"/>
            <a:ext cx="3487352" cy="606467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4400"/>
              <a:buFont typeface="Arial"/>
              <a:buNone/>
            </a:pPr>
            <a:r>
              <a:rPr b="0" i="0" lang="en-US" sz="4400" u="none" cap="none" strike="noStrike">
                <a:solidFill>
                  <a:schemeClr val="dk1"/>
                </a:solidFill>
                <a:latin typeface="Times New Roman"/>
                <a:ea typeface="Times New Roman"/>
                <a:cs typeface="Times New Roman"/>
                <a:sym typeface="Times New Roman"/>
              </a:rPr>
              <a:t>Sơ đồ quy trình xây dựng hệ thống thực tế ảo tăng cường trên điện thoại </a:t>
            </a:r>
            <a:endParaRPr b="0" i="0" sz="1400" u="none" cap="none" strike="noStrike">
              <a:solidFill>
                <a:srgbClr val="000000"/>
              </a:solidFill>
              <a:latin typeface="Arial"/>
              <a:ea typeface="Arial"/>
              <a:cs typeface="Arial"/>
              <a:sym typeface="Arial"/>
            </a:endParaRPr>
          </a:p>
        </p:txBody>
      </p:sp>
      <p:pic>
        <p:nvPicPr>
          <p:cNvPr id="325" name="Google Shape;325;p22"/>
          <p:cNvPicPr preferRelativeResize="0"/>
          <p:nvPr/>
        </p:nvPicPr>
        <p:blipFill rotWithShape="1">
          <a:blip r:embed="rId3">
            <a:alphaModFix/>
          </a:blip>
          <a:srcRect b="0" l="0" r="0" t="0"/>
          <a:stretch/>
        </p:blipFill>
        <p:spPr>
          <a:xfrm>
            <a:off x="191269" y="1114097"/>
            <a:ext cx="8362069" cy="54653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p:nvPr/>
        </p:nvSpPr>
        <p:spPr>
          <a:xfrm>
            <a:off x="10306974" y="914400"/>
            <a:ext cx="1885025"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23"/>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3. XÂY DỰNG DỮ LIỆU VÀ GIAO DIỆN</a:t>
            </a:r>
            <a:endParaRPr b="0" i="0" sz="4400" u="none" cap="none" strike="noStrike">
              <a:solidFill>
                <a:schemeClr val="lt1"/>
              </a:solidFill>
              <a:latin typeface="Times New Roman"/>
              <a:ea typeface="Times New Roman"/>
              <a:cs typeface="Times New Roman"/>
              <a:sym typeface="Times New Roman"/>
            </a:endParaRPr>
          </a:p>
        </p:txBody>
      </p:sp>
      <p:sp>
        <p:nvSpPr>
          <p:cNvPr id="332" name="Google Shape;332;p23"/>
          <p:cNvSpPr txBox="1"/>
          <p:nvPr/>
        </p:nvSpPr>
        <p:spPr>
          <a:xfrm>
            <a:off x="10422384" y="0"/>
            <a:ext cx="1712466" cy="6721472"/>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chemeClr val="dk1"/>
              </a:buClr>
              <a:buSzPts val="4400"/>
              <a:buFont typeface="Times New Roman"/>
              <a:buNone/>
            </a:pPr>
            <a:r>
              <a:rPr b="0" i="0" lang="en-US" sz="4400" u="none" cap="none" strike="noStrike">
                <a:solidFill>
                  <a:schemeClr val="dk1"/>
                </a:solidFill>
                <a:latin typeface="Times New Roman"/>
                <a:ea typeface="Times New Roman"/>
                <a:cs typeface="Times New Roman"/>
                <a:sym typeface="Times New Roman"/>
              </a:rPr>
              <a:t>Các bước tạo dữ liệu 3D</a:t>
            </a:r>
            <a:endParaRPr b="0" i="0" sz="1400" u="none" cap="none" strike="noStrike">
              <a:solidFill>
                <a:srgbClr val="000000"/>
              </a:solidFill>
              <a:latin typeface="Arial"/>
              <a:ea typeface="Arial"/>
              <a:cs typeface="Arial"/>
              <a:sym typeface="Arial"/>
            </a:endParaRPr>
          </a:p>
        </p:txBody>
      </p:sp>
      <p:pic>
        <p:nvPicPr>
          <p:cNvPr id="333" name="Google Shape;333;p23"/>
          <p:cNvPicPr preferRelativeResize="0"/>
          <p:nvPr/>
        </p:nvPicPr>
        <p:blipFill rotWithShape="1">
          <a:blip r:embed="rId3">
            <a:alphaModFix/>
          </a:blip>
          <a:srcRect b="0" l="0" r="0" t="0"/>
          <a:stretch/>
        </p:blipFill>
        <p:spPr>
          <a:xfrm>
            <a:off x="57150" y="1301948"/>
            <a:ext cx="10192674" cy="52369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p:nvPr/>
        </p:nvSpPr>
        <p:spPr>
          <a:xfrm>
            <a:off x="10253708" y="914400"/>
            <a:ext cx="1938292"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24"/>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3. XÂY DỰNG DỮ LIỆU VÀ GIAO DIỆN</a:t>
            </a:r>
            <a:endParaRPr b="0" i="0" sz="4400" u="none" cap="none" strike="noStrike">
              <a:solidFill>
                <a:schemeClr val="lt1"/>
              </a:solidFill>
              <a:latin typeface="Times New Roman"/>
              <a:ea typeface="Times New Roman"/>
              <a:cs typeface="Times New Roman"/>
              <a:sym typeface="Times New Roman"/>
            </a:endParaRPr>
          </a:p>
        </p:txBody>
      </p:sp>
      <p:pic>
        <p:nvPicPr>
          <p:cNvPr id="340" name="Google Shape;340;p24"/>
          <p:cNvPicPr preferRelativeResize="0"/>
          <p:nvPr/>
        </p:nvPicPr>
        <p:blipFill rotWithShape="1">
          <a:blip r:embed="rId3">
            <a:alphaModFix/>
          </a:blip>
          <a:srcRect b="0" l="0" r="0" t="0"/>
          <a:stretch/>
        </p:blipFill>
        <p:spPr>
          <a:xfrm>
            <a:off x="365279" y="1099441"/>
            <a:ext cx="9817408" cy="5436989"/>
          </a:xfrm>
          <a:prstGeom prst="rect">
            <a:avLst/>
          </a:prstGeom>
          <a:noFill/>
          <a:ln>
            <a:noFill/>
          </a:ln>
        </p:spPr>
      </p:pic>
      <p:sp>
        <p:nvSpPr>
          <p:cNvPr id="341" name="Google Shape;341;p24"/>
          <p:cNvSpPr txBox="1"/>
          <p:nvPr/>
        </p:nvSpPr>
        <p:spPr>
          <a:xfrm>
            <a:off x="10253708" y="0"/>
            <a:ext cx="1881141" cy="6721472"/>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chemeClr val="dk1"/>
              </a:buClr>
              <a:buSzPts val="4400"/>
              <a:buFont typeface="Times New Roman"/>
              <a:buNone/>
            </a:pPr>
            <a:r>
              <a:rPr b="0" i="0" lang="en-US" sz="4400" u="none" cap="none" strike="noStrike">
                <a:solidFill>
                  <a:schemeClr val="dk1"/>
                </a:solidFill>
                <a:latin typeface="Times New Roman"/>
                <a:ea typeface="Times New Roman"/>
                <a:cs typeface="Times New Roman"/>
                <a:sym typeface="Times New Roman"/>
              </a:rPr>
              <a:t>Các bước tạo dữ liệu 2D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p:nvPr/>
        </p:nvSpPr>
        <p:spPr>
          <a:xfrm>
            <a:off x="10173810" y="914400"/>
            <a:ext cx="2018190"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25"/>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3. XÂY DỰNG DỮ LIỆU VÀ GIAO DIỆN</a:t>
            </a:r>
            <a:endParaRPr b="0" i="0" sz="4400" u="none" cap="none" strike="noStrike">
              <a:solidFill>
                <a:schemeClr val="lt1"/>
              </a:solidFill>
              <a:latin typeface="Times New Roman"/>
              <a:ea typeface="Times New Roman"/>
              <a:cs typeface="Times New Roman"/>
              <a:sym typeface="Times New Roman"/>
            </a:endParaRPr>
          </a:p>
        </p:txBody>
      </p:sp>
      <p:sp>
        <p:nvSpPr>
          <p:cNvPr id="348" name="Google Shape;348;p25"/>
          <p:cNvSpPr txBox="1"/>
          <p:nvPr/>
        </p:nvSpPr>
        <p:spPr>
          <a:xfrm>
            <a:off x="10173810" y="0"/>
            <a:ext cx="1961039" cy="6721472"/>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chemeClr val="dk1"/>
              </a:buClr>
              <a:buSzPts val="4400"/>
              <a:buFont typeface="Times New Roman"/>
              <a:buNone/>
            </a:pPr>
            <a:r>
              <a:rPr b="0" i="0" lang="en-US" sz="4400" u="none" cap="none" strike="noStrike">
                <a:solidFill>
                  <a:schemeClr val="dk1"/>
                </a:solidFill>
                <a:latin typeface="Times New Roman"/>
                <a:ea typeface="Times New Roman"/>
                <a:cs typeface="Times New Roman"/>
                <a:sym typeface="Times New Roman"/>
              </a:rPr>
              <a:t>Tạo giao diện cho hệ thống</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330416" y="1704714"/>
            <a:ext cx="9665840" cy="4401205"/>
          </a:xfrm>
          <a:prstGeom prst="rect">
            <a:avLst/>
          </a:prstGeom>
          <a:noFill/>
          <a:ln>
            <a:noFill/>
          </a:ln>
        </p:spPr>
        <p:txBody>
          <a:bodyPr anchorCtr="0" anchor="ctr" bIns="45700" lIns="91425" spcFirstLastPara="1" rIns="91425" wrap="square" tIns="45700">
            <a:spAutoFit/>
          </a:bodyPr>
          <a:lstStyle/>
          <a:p>
            <a:pPr indent="457200" lvl="0" marL="0" marR="0" rtl="0" algn="just">
              <a:lnSpc>
                <a:spcPct val="100000"/>
              </a:lnSpc>
              <a:spcBef>
                <a:spcPts val="0"/>
              </a:spcBef>
              <a:spcAft>
                <a:spcPts val="0"/>
              </a:spcAft>
              <a:buClr>
                <a:srgbClr val="000000"/>
              </a:buClr>
              <a:buSzPts val="4000"/>
              <a:buFont typeface="Times New Roman"/>
              <a:buNone/>
            </a:pPr>
            <a:r>
              <a:rPr b="0" i="0" lang="en-US" sz="4000" u="none" cap="none" strike="noStrike">
                <a:solidFill>
                  <a:srgbClr val="000000"/>
                </a:solidFill>
                <a:latin typeface="Times New Roman"/>
                <a:ea typeface="Times New Roman"/>
                <a:cs typeface="Times New Roman"/>
                <a:sym typeface="Times New Roman"/>
              </a:rPr>
              <a:t>Thiết kế giao diện người dùng đơn giản là sử dụng các assets có sẵn (hình ảnh, font chữ, các hiệu ứng, ...), sắp xếp chúng theo 1 bố cục được Designer thiết kế, các assets này có thể tìm thấy trên các website, Assets Store của Unity, hoặc do chính các Designer, Artist trong dự án thiết kế. </a:t>
            </a:r>
            <a:endParaRPr b="0" i="0" sz="5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p:nvPr/>
        </p:nvSpPr>
        <p:spPr>
          <a:xfrm>
            <a:off x="9939102" y="914400"/>
            <a:ext cx="2252897"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26"/>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3. XÂY DỰNG DỮ LIỆU VÀ GIAO DIỆN</a:t>
            </a:r>
            <a:endParaRPr b="0" i="0" sz="4400" u="none" cap="none" strike="noStrike">
              <a:solidFill>
                <a:schemeClr val="lt1"/>
              </a:solidFill>
              <a:latin typeface="Times New Roman"/>
              <a:ea typeface="Times New Roman"/>
              <a:cs typeface="Times New Roman"/>
              <a:sym typeface="Times New Roman"/>
            </a:endParaRPr>
          </a:p>
        </p:txBody>
      </p:sp>
      <p:sp>
        <p:nvSpPr>
          <p:cNvPr id="357" name="Google Shape;357;p26"/>
          <p:cNvSpPr txBox="1"/>
          <p:nvPr/>
        </p:nvSpPr>
        <p:spPr>
          <a:xfrm>
            <a:off x="9996255" y="0"/>
            <a:ext cx="2138593" cy="6721472"/>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chemeClr val="dk1"/>
              </a:buClr>
              <a:buSzPts val="4400"/>
              <a:buFont typeface="Times New Roman"/>
              <a:buNone/>
            </a:pPr>
            <a:r>
              <a:rPr b="0" i="0" lang="en-US" sz="4400" u="none" cap="none" strike="noStrike">
                <a:solidFill>
                  <a:schemeClr val="dk1"/>
                </a:solidFill>
                <a:latin typeface="Times New Roman"/>
                <a:ea typeface="Times New Roman"/>
                <a:cs typeface="Times New Roman"/>
                <a:sym typeface="Times New Roman"/>
              </a:rPr>
              <a:t>Tạo giao diện cho hệ thống</a:t>
            </a:r>
            <a:endParaRPr b="0" i="0" sz="1400" u="none" cap="none" strike="noStrike">
              <a:solidFill>
                <a:srgbClr val="000000"/>
              </a:solidFill>
              <a:latin typeface="Arial"/>
              <a:ea typeface="Arial"/>
              <a:cs typeface="Arial"/>
              <a:sym typeface="Arial"/>
            </a:endParaRPr>
          </a:p>
        </p:txBody>
      </p:sp>
      <p:pic>
        <p:nvPicPr>
          <p:cNvPr id="358" name="Google Shape;358;p26"/>
          <p:cNvPicPr preferRelativeResize="0"/>
          <p:nvPr/>
        </p:nvPicPr>
        <p:blipFill rotWithShape="1">
          <a:blip r:embed="rId3">
            <a:alphaModFix/>
          </a:blip>
          <a:srcRect b="0" l="0" r="0" t="0"/>
          <a:stretch/>
        </p:blipFill>
        <p:spPr>
          <a:xfrm>
            <a:off x="165399" y="1842539"/>
            <a:ext cx="9665457" cy="43585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p:nvPr/>
        </p:nvSpPr>
        <p:spPr>
          <a:xfrm>
            <a:off x="10076155" y="914400"/>
            <a:ext cx="2115845" cy="59436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p27"/>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4. XÂY DỰNG TÍNH NĂNG CHO HỆ THỐNG</a:t>
            </a:r>
            <a:endParaRPr b="0" i="0" sz="4400" u="none" cap="none" strike="noStrike">
              <a:solidFill>
                <a:schemeClr val="lt1"/>
              </a:solidFill>
              <a:latin typeface="Times New Roman"/>
              <a:ea typeface="Times New Roman"/>
              <a:cs typeface="Times New Roman"/>
              <a:sym typeface="Times New Roman"/>
            </a:endParaRPr>
          </a:p>
        </p:txBody>
      </p:sp>
      <p:sp>
        <p:nvSpPr>
          <p:cNvPr id="365" name="Google Shape;365;p27"/>
          <p:cNvSpPr txBox="1"/>
          <p:nvPr/>
        </p:nvSpPr>
        <p:spPr>
          <a:xfrm>
            <a:off x="10076155" y="0"/>
            <a:ext cx="2058694" cy="6721472"/>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chemeClr val="dk1"/>
              </a:buClr>
              <a:buSzPts val="4400"/>
              <a:buFont typeface="Times New Roman"/>
              <a:buNone/>
            </a:pPr>
            <a:r>
              <a:rPr b="0" i="0" lang="en-US" sz="4400" u="none" cap="none" strike="noStrike">
                <a:solidFill>
                  <a:schemeClr val="dk1"/>
                </a:solidFill>
                <a:latin typeface="Times New Roman"/>
                <a:ea typeface="Times New Roman"/>
                <a:cs typeface="Times New Roman"/>
                <a:sym typeface="Times New Roman"/>
              </a:rPr>
              <a:t>Tạo công cụ cho hệ thống</a:t>
            </a:r>
            <a:endParaRPr b="0" i="0" sz="1400" u="none" cap="none" strike="noStrike">
              <a:solidFill>
                <a:srgbClr val="000000"/>
              </a:solidFill>
              <a:latin typeface="Arial"/>
              <a:ea typeface="Arial"/>
              <a:cs typeface="Arial"/>
              <a:sym typeface="Arial"/>
            </a:endParaRPr>
          </a:p>
        </p:txBody>
      </p:sp>
      <p:sp>
        <p:nvSpPr>
          <p:cNvPr id="366" name="Google Shape;366;p27"/>
          <p:cNvSpPr/>
          <p:nvPr/>
        </p:nvSpPr>
        <p:spPr>
          <a:xfrm>
            <a:off x="1470225" y="1412215"/>
            <a:ext cx="7869083" cy="4598375"/>
          </a:xfrm>
          <a:prstGeom prst="rect">
            <a:avLst/>
          </a:prstGeom>
          <a:noFill/>
          <a:ln>
            <a:noFill/>
          </a:ln>
        </p:spPr>
        <p:txBody>
          <a:bodyPr anchorCtr="0" anchor="ctr" bIns="45700" lIns="91425" spcFirstLastPara="1" rIns="91425" wrap="square" tIns="45700">
            <a:spAutoFit/>
          </a:bodyPr>
          <a:lstStyle/>
          <a:p>
            <a:pPr indent="-457200" lvl="0" marL="457200" marR="0" rtl="0" algn="just">
              <a:lnSpc>
                <a:spcPct val="150000"/>
              </a:lnSpc>
              <a:spcBef>
                <a:spcPts val="0"/>
              </a:spcBef>
              <a:spcAft>
                <a:spcPts val="0"/>
              </a:spcAft>
              <a:buClr>
                <a:srgbClr val="000000"/>
              </a:buClr>
              <a:buSzPts val="3200"/>
              <a:buFont typeface="Times New Roman"/>
              <a:buChar char="-"/>
            </a:pPr>
            <a:r>
              <a:rPr b="0" i="0" lang="en-US" sz="3200" u="none" cap="none" strike="noStrike">
                <a:solidFill>
                  <a:srgbClr val="000000"/>
                </a:solidFill>
                <a:latin typeface="Times New Roman"/>
                <a:ea typeface="Times New Roman"/>
                <a:cs typeface="Times New Roman"/>
                <a:sym typeface="Times New Roman"/>
              </a:rPr>
              <a:t> </a:t>
            </a:r>
            <a:r>
              <a:rPr b="0" i="0" lang="en-US" sz="4000" u="none" cap="none" strike="noStrike">
                <a:solidFill>
                  <a:srgbClr val="000000"/>
                </a:solidFill>
                <a:latin typeface="Times New Roman"/>
                <a:ea typeface="Times New Roman"/>
                <a:cs typeface="Times New Roman"/>
                <a:sym typeface="Times New Roman"/>
              </a:rPr>
              <a:t>Xoay đối tượng</a:t>
            </a:r>
            <a:endParaRPr b="0" i="0" sz="1400" u="none" cap="none" strike="noStrike">
              <a:solidFill>
                <a:srgbClr val="000000"/>
              </a:solidFill>
              <a:latin typeface="Arial"/>
              <a:ea typeface="Arial"/>
              <a:cs typeface="Arial"/>
              <a:sym typeface="Arial"/>
            </a:endParaRPr>
          </a:p>
          <a:p>
            <a:pPr indent="-571500" lvl="0" marL="571500" marR="0" rtl="0" algn="just">
              <a:lnSpc>
                <a:spcPct val="150000"/>
              </a:lnSpc>
              <a:spcBef>
                <a:spcPts val="0"/>
              </a:spcBef>
              <a:spcAft>
                <a:spcPts val="0"/>
              </a:spcAft>
              <a:buClr>
                <a:srgbClr val="000000"/>
              </a:buClr>
              <a:buSzPts val="4000"/>
              <a:buFont typeface="Times New Roman"/>
              <a:buChar char="-"/>
            </a:pPr>
            <a:r>
              <a:rPr b="0" i="0" lang="en-US" sz="4000" u="none" cap="none" strike="noStrike">
                <a:solidFill>
                  <a:srgbClr val="000000"/>
                </a:solidFill>
                <a:latin typeface="Times New Roman"/>
                <a:ea typeface="Times New Roman"/>
                <a:cs typeface="Times New Roman"/>
                <a:sym typeface="Times New Roman"/>
              </a:rPr>
              <a:t>Di chuyển đối tượng</a:t>
            </a:r>
            <a:endParaRPr b="0" i="0" sz="1400" u="none" cap="none" strike="noStrike">
              <a:solidFill>
                <a:srgbClr val="000000"/>
              </a:solidFill>
              <a:latin typeface="Arial"/>
              <a:ea typeface="Arial"/>
              <a:cs typeface="Arial"/>
              <a:sym typeface="Arial"/>
            </a:endParaRPr>
          </a:p>
          <a:p>
            <a:pPr indent="-571500" lvl="0" marL="571500" marR="0" rtl="0" algn="just">
              <a:lnSpc>
                <a:spcPct val="150000"/>
              </a:lnSpc>
              <a:spcBef>
                <a:spcPts val="0"/>
              </a:spcBef>
              <a:spcAft>
                <a:spcPts val="0"/>
              </a:spcAft>
              <a:buClr>
                <a:srgbClr val="000000"/>
              </a:buClr>
              <a:buSzPts val="4000"/>
              <a:buFont typeface="Times New Roman"/>
              <a:buChar char="-"/>
            </a:pPr>
            <a:r>
              <a:rPr b="0" i="0" lang="en-US" sz="4000" u="none" cap="none" strike="noStrike">
                <a:solidFill>
                  <a:srgbClr val="000000"/>
                </a:solidFill>
                <a:latin typeface="Times New Roman"/>
                <a:ea typeface="Times New Roman"/>
                <a:cs typeface="Times New Roman"/>
                <a:sym typeface="Times New Roman"/>
              </a:rPr>
              <a:t>Phóng to, thu nhỏ đối tượng</a:t>
            </a:r>
            <a:endParaRPr b="0" i="0" sz="1400" u="none" cap="none" strike="noStrike">
              <a:solidFill>
                <a:srgbClr val="000000"/>
              </a:solidFill>
              <a:latin typeface="Arial"/>
              <a:ea typeface="Arial"/>
              <a:cs typeface="Arial"/>
              <a:sym typeface="Arial"/>
            </a:endParaRPr>
          </a:p>
          <a:p>
            <a:pPr indent="-571500" lvl="0" marL="571500" marR="0" rtl="0" algn="just">
              <a:lnSpc>
                <a:spcPct val="150000"/>
              </a:lnSpc>
              <a:spcBef>
                <a:spcPts val="0"/>
              </a:spcBef>
              <a:spcAft>
                <a:spcPts val="0"/>
              </a:spcAft>
              <a:buClr>
                <a:schemeClr val="dk1"/>
              </a:buClr>
              <a:buSzPts val="4000"/>
              <a:buFont typeface="Times New Roman"/>
              <a:buChar char="-"/>
            </a:pPr>
            <a:r>
              <a:rPr b="0" i="0" lang="en-US" sz="4000" u="none" cap="none" strike="noStrike">
                <a:solidFill>
                  <a:schemeClr val="dk1"/>
                </a:solidFill>
                <a:latin typeface="Times New Roman"/>
                <a:ea typeface="Times New Roman"/>
                <a:cs typeface="Times New Roman"/>
                <a:sym typeface="Times New Roman"/>
              </a:rPr>
              <a:t>Hiển thị và ẩn thông tin</a:t>
            </a:r>
            <a:endParaRPr b="0" i="0" sz="1400" u="none" cap="none" strike="noStrike">
              <a:solidFill>
                <a:srgbClr val="000000"/>
              </a:solidFill>
              <a:latin typeface="Arial"/>
              <a:ea typeface="Arial"/>
              <a:cs typeface="Arial"/>
              <a:sym typeface="Arial"/>
            </a:endParaRPr>
          </a:p>
          <a:p>
            <a:pPr indent="-571500" lvl="0" marL="571500" marR="0" rtl="0" algn="just">
              <a:lnSpc>
                <a:spcPct val="150000"/>
              </a:lnSpc>
              <a:spcBef>
                <a:spcPts val="0"/>
              </a:spcBef>
              <a:spcAft>
                <a:spcPts val="0"/>
              </a:spcAft>
              <a:buClr>
                <a:schemeClr val="dk1"/>
              </a:buClr>
              <a:buSzPts val="4000"/>
              <a:buFont typeface="Times New Roman"/>
              <a:buChar char="-"/>
            </a:pPr>
            <a:r>
              <a:rPr b="0" i="0" lang="en-US" sz="4000" u="none" cap="none" strike="noStrike">
                <a:solidFill>
                  <a:schemeClr val="dk1"/>
                </a:solidFill>
                <a:latin typeface="Times New Roman"/>
                <a:ea typeface="Times New Roman"/>
                <a:cs typeface="Times New Roman"/>
                <a:sym typeface="Times New Roman"/>
              </a:rPr>
              <a:t>Tương tác chạm chi tiết đối tượng</a:t>
            </a:r>
            <a:endParaRPr b="0" i="0" sz="4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4. XÂY DỰNG TÍNH NĂNG CHO HỆ THỐNG</a:t>
            </a:r>
            <a:endParaRPr b="0" i="0" sz="4400" u="none" cap="none" strike="noStrike">
              <a:solidFill>
                <a:schemeClr val="lt1"/>
              </a:solidFill>
              <a:latin typeface="Times New Roman"/>
              <a:ea typeface="Times New Roman"/>
              <a:cs typeface="Times New Roman"/>
              <a:sym typeface="Times New Roman"/>
            </a:endParaRPr>
          </a:p>
        </p:txBody>
      </p:sp>
      <p:pic>
        <p:nvPicPr>
          <p:cNvPr id="372" name="Google Shape;372;p28"/>
          <p:cNvPicPr preferRelativeResize="0"/>
          <p:nvPr/>
        </p:nvPicPr>
        <p:blipFill rotWithShape="1">
          <a:blip r:embed="rId3">
            <a:alphaModFix/>
          </a:blip>
          <a:srcRect b="0" l="0" r="0" t="0"/>
          <a:stretch/>
        </p:blipFill>
        <p:spPr>
          <a:xfrm>
            <a:off x="204187" y="1060311"/>
            <a:ext cx="11789546" cy="5296039"/>
          </a:xfrm>
          <a:prstGeom prst="rect">
            <a:avLst/>
          </a:prstGeom>
          <a:noFill/>
          <a:ln>
            <a:noFill/>
          </a:ln>
        </p:spPr>
      </p:pic>
      <p:sp>
        <p:nvSpPr>
          <p:cNvPr id="373" name="Google Shape;373;p28"/>
          <p:cNvSpPr txBox="1"/>
          <p:nvPr/>
        </p:nvSpPr>
        <p:spPr>
          <a:xfrm>
            <a:off x="3879688" y="6356350"/>
            <a:ext cx="44326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Lưu đồ giải thuật tính năng cơ bản</a:t>
            </a:r>
            <a:endParaRPr b="0" i="0" sz="24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4. XÂY DỰNG TÍNH NĂNG CHO HỆ THỐNG</a:t>
            </a:r>
            <a:endParaRPr b="0" i="0" sz="4400" u="none" cap="none" strike="noStrike">
              <a:solidFill>
                <a:schemeClr val="lt1"/>
              </a:solidFill>
              <a:latin typeface="Times New Roman"/>
              <a:ea typeface="Times New Roman"/>
              <a:cs typeface="Times New Roman"/>
              <a:sym typeface="Times New Roman"/>
            </a:endParaRPr>
          </a:p>
        </p:txBody>
      </p:sp>
      <p:pic>
        <p:nvPicPr>
          <p:cNvPr id="379" name="Google Shape;379;p29"/>
          <p:cNvPicPr preferRelativeResize="0"/>
          <p:nvPr/>
        </p:nvPicPr>
        <p:blipFill rotWithShape="1">
          <a:blip r:embed="rId3">
            <a:alphaModFix/>
          </a:blip>
          <a:srcRect b="0" l="0" r="0" t="0"/>
          <a:stretch/>
        </p:blipFill>
        <p:spPr>
          <a:xfrm>
            <a:off x="701041" y="1127125"/>
            <a:ext cx="10200640" cy="4603750"/>
          </a:xfrm>
          <a:prstGeom prst="rect">
            <a:avLst/>
          </a:prstGeom>
          <a:noFill/>
          <a:ln>
            <a:noFill/>
          </a:ln>
        </p:spPr>
      </p:pic>
      <p:sp>
        <p:nvSpPr>
          <p:cNvPr id="380" name="Google Shape;380;p29"/>
          <p:cNvSpPr txBox="1"/>
          <p:nvPr/>
        </p:nvSpPr>
        <p:spPr>
          <a:xfrm>
            <a:off x="4287915" y="5943600"/>
            <a:ext cx="44566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Lưu đồ giải thuật ẩn hiện thông tin</a:t>
            </a:r>
            <a:endParaRPr b="0" i="0" sz="24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5 Possible Ways 5G will Impact Cloud Computing - CloudCow" id="142" name="Google Shape;142;p3"/>
          <p:cNvPicPr preferRelativeResize="0"/>
          <p:nvPr/>
        </p:nvPicPr>
        <p:blipFill rotWithShape="1">
          <a:blip r:embed="rId3">
            <a:alphaModFix/>
          </a:blip>
          <a:srcRect b="0" l="0" r="0" t="0"/>
          <a:stretch/>
        </p:blipFill>
        <p:spPr>
          <a:xfrm>
            <a:off x="419844" y="1251751"/>
            <a:ext cx="4693696" cy="5287161"/>
          </a:xfrm>
          <a:prstGeom prst="rect">
            <a:avLst/>
          </a:prstGeom>
          <a:noFill/>
          <a:ln>
            <a:noFill/>
          </a:ln>
        </p:spPr>
      </p:pic>
      <p:pic>
        <p:nvPicPr>
          <p:cNvPr descr="Phát triển đô thị thông minh tại các nước phát triển: Không thể thiếu cơ  chế chính sách | Xã hội" id="143" name="Google Shape;143;p3"/>
          <p:cNvPicPr preferRelativeResize="0"/>
          <p:nvPr/>
        </p:nvPicPr>
        <p:blipFill rotWithShape="1">
          <a:blip r:embed="rId4">
            <a:alphaModFix/>
          </a:blip>
          <a:srcRect b="-1" l="21360" r="33700" t="0"/>
          <a:stretch/>
        </p:blipFill>
        <p:spPr>
          <a:xfrm>
            <a:off x="6469236" y="1251751"/>
            <a:ext cx="5097628" cy="52871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4. XÂY DỰNG TÍNH NĂNG CHO HỆ THỐNG</a:t>
            </a:r>
            <a:endParaRPr b="0" i="0" sz="4400" u="none" cap="none" strike="noStrike">
              <a:solidFill>
                <a:schemeClr val="lt1"/>
              </a:solidFill>
              <a:latin typeface="Times New Roman"/>
              <a:ea typeface="Times New Roman"/>
              <a:cs typeface="Times New Roman"/>
              <a:sym typeface="Times New Roman"/>
            </a:endParaRPr>
          </a:p>
        </p:txBody>
      </p:sp>
      <p:pic>
        <p:nvPicPr>
          <p:cNvPr id="387" name="Google Shape;387;p30"/>
          <p:cNvPicPr preferRelativeResize="0"/>
          <p:nvPr/>
        </p:nvPicPr>
        <p:blipFill rotWithShape="1">
          <a:blip r:embed="rId3">
            <a:alphaModFix/>
          </a:blip>
          <a:srcRect b="0" l="0" r="0" t="0"/>
          <a:stretch/>
        </p:blipFill>
        <p:spPr>
          <a:xfrm>
            <a:off x="4051918" y="1176655"/>
            <a:ext cx="3252131" cy="4917440"/>
          </a:xfrm>
          <a:prstGeom prst="rect">
            <a:avLst/>
          </a:prstGeom>
          <a:noFill/>
          <a:ln>
            <a:noFill/>
          </a:ln>
        </p:spPr>
      </p:pic>
      <p:sp>
        <p:nvSpPr>
          <p:cNvPr id="388" name="Google Shape;388;p30"/>
          <p:cNvSpPr txBox="1"/>
          <p:nvPr/>
        </p:nvSpPr>
        <p:spPr>
          <a:xfrm>
            <a:off x="2153508" y="6259810"/>
            <a:ext cx="748955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imes New Roman"/>
                <a:ea typeface="Times New Roman"/>
                <a:cs typeface="Times New Roman"/>
                <a:sym typeface="Times New Roman"/>
              </a:rPr>
              <a:t>Lưu đồ giải thuật tính năng tương tác cao (chạm đối tượng)</a:t>
            </a:r>
            <a:endParaRPr b="0" i="0" sz="24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sp>
        <p:nvSpPr>
          <p:cNvPr id="394" name="Google Shape;394;p31"/>
          <p:cNvSpPr txBox="1"/>
          <p:nvPr/>
        </p:nvSpPr>
        <p:spPr>
          <a:xfrm>
            <a:off x="531856" y="1358561"/>
            <a:ext cx="48958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Tổng hợp các vấn đề gặp phải:</a:t>
            </a:r>
            <a:endParaRPr b="1" i="0" sz="2800" u="none" cap="none" strike="noStrike">
              <a:solidFill>
                <a:schemeClr val="dk1"/>
              </a:solidFill>
              <a:latin typeface="Times New Roman"/>
              <a:ea typeface="Times New Roman"/>
              <a:cs typeface="Times New Roman"/>
              <a:sym typeface="Times New Roman"/>
            </a:endParaRPr>
          </a:p>
        </p:txBody>
      </p:sp>
      <p:grpSp>
        <p:nvGrpSpPr>
          <p:cNvPr id="395" name="Google Shape;395;p31"/>
          <p:cNvGrpSpPr/>
          <p:nvPr/>
        </p:nvGrpSpPr>
        <p:grpSpPr>
          <a:xfrm>
            <a:off x="2765369" y="2341921"/>
            <a:ext cx="1766025" cy="2174157"/>
            <a:chOff x="1508513" y="1444993"/>
            <a:chExt cx="1766025" cy="2174157"/>
          </a:xfrm>
        </p:grpSpPr>
        <p:sp>
          <p:nvSpPr>
            <p:cNvPr id="396" name="Google Shape;396;p31"/>
            <p:cNvSpPr/>
            <p:nvPr/>
          </p:nvSpPr>
          <p:spPr>
            <a:xfrm>
              <a:off x="1508513" y="1889450"/>
              <a:ext cx="1766025" cy="1729700"/>
            </a:xfrm>
            <a:custGeom>
              <a:rect b="b" l="l" r="r" t="t"/>
              <a:pathLst>
                <a:path extrusionOk="0" h="69188" w="70641">
                  <a:moveTo>
                    <a:pt x="35315" y="1"/>
                  </a:moveTo>
                  <a:cubicBezTo>
                    <a:pt x="33410" y="1"/>
                    <a:pt x="31505" y="727"/>
                    <a:pt x="30052" y="2180"/>
                  </a:cubicBezTo>
                  <a:lnTo>
                    <a:pt x="2906" y="29338"/>
                  </a:lnTo>
                  <a:cubicBezTo>
                    <a:pt x="1" y="32243"/>
                    <a:pt x="1" y="36958"/>
                    <a:pt x="2906" y="39863"/>
                  </a:cubicBezTo>
                  <a:lnTo>
                    <a:pt x="30052" y="67009"/>
                  </a:lnTo>
                  <a:cubicBezTo>
                    <a:pt x="31505" y="68462"/>
                    <a:pt x="33410" y="69188"/>
                    <a:pt x="35315" y="69188"/>
                  </a:cubicBezTo>
                  <a:cubicBezTo>
                    <a:pt x="37220" y="69188"/>
                    <a:pt x="39125" y="68462"/>
                    <a:pt x="40577" y="67009"/>
                  </a:cubicBezTo>
                  <a:lnTo>
                    <a:pt x="67736" y="39863"/>
                  </a:lnTo>
                  <a:cubicBezTo>
                    <a:pt x="70641" y="36958"/>
                    <a:pt x="70641" y="32243"/>
                    <a:pt x="67736" y="29338"/>
                  </a:cubicBezTo>
                  <a:lnTo>
                    <a:pt x="40577" y="2180"/>
                  </a:lnTo>
                  <a:cubicBezTo>
                    <a:pt x="39125" y="727"/>
                    <a:pt x="37220" y="1"/>
                    <a:pt x="35315"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397" name="Google Shape;397;p31"/>
            <p:cNvGrpSpPr/>
            <p:nvPr/>
          </p:nvGrpSpPr>
          <p:grpSpPr>
            <a:xfrm>
              <a:off x="2212030" y="1444993"/>
              <a:ext cx="358999" cy="342991"/>
              <a:chOff x="-54812875" y="3596675"/>
              <a:chExt cx="319025" cy="304800"/>
            </a:xfrm>
          </p:grpSpPr>
          <p:sp>
            <p:nvSpPr>
              <p:cNvPr id="398" name="Google Shape;398;p3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99" name="Google Shape;399;p3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0" name="Google Shape;400;p3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1" name="Google Shape;401;p3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2" name="Google Shape;402;p3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3" name="Google Shape;403;p3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4" name="Google Shape;404;p3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405" name="Google Shape;405;p31"/>
            <p:cNvSpPr/>
            <p:nvPr/>
          </p:nvSpPr>
          <p:spPr>
            <a:xfrm>
              <a:off x="2003018" y="2366088"/>
              <a:ext cx="777015" cy="776751"/>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06" name="Google Shape;406;p31"/>
            <p:cNvSpPr/>
            <p:nvPr/>
          </p:nvSpPr>
          <p:spPr>
            <a:xfrm>
              <a:off x="2056310" y="2419317"/>
              <a:ext cx="670432" cy="670292"/>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1800"/>
                <a:buFont typeface="Times New Roman"/>
                <a:buNone/>
              </a:pPr>
              <a:r>
                <a:rPr b="0" i="0" lang="en-US" sz="1800" u="none" cap="none" strike="noStrike">
                  <a:solidFill>
                    <a:schemeClr val="accent6"/>
                  </a:solidFill>
                  <a:latin typeface="Times New Roman"/>
                  <a:ea typeface="Times New Roman"/>
                  <a:cs typeface="Times New Roman"/>
                  <a:sym typeface="Times New Roman"/>
                </a:rPr>
                <a:t>01</a:t>
              </a:r>
              <a:endParaRPr b="0" i="0" sz="1800" u="none" cap="none" strike="noStrike">
                <a:solidFill>
                  <a:schemeClr val="accent6"/>
                </a:solidFill>
                <a:latin typeface="Times New Roman"/>
                <a:ea typeface="Times New Roman"/>
                <a:cs typeface="Times New Roman"/>
                <a:sym typeface="Times New Roman"/>
              </a:endParaRPr>
            </a:p>
          </p:txBody>
        </p:sp>
      </p:grpSp>
      <p:grpSp>
        <p:nvGrpSpPr>
          <p:cNvPr id="407" name="Google Shape;407;p31"/>
          <p:cNvGrpSpPr/>
          <p:nvPr/>
        </p:nvGrpSpPr>
        <p:grpSpPr>
          <a:xfrm>
            <a:off x="2852806" y="2325942"/>
            <a:ext cx="3132238" cy="3037494"/>
            <a:chOff x="1602300" y="1429014"/>
            <a:chExt cx="3132238" cy="3037494"/>
          </a:xfrm>
        </p:grpSpPr>
        <p:sp>
          <p:nvSpPr>
            <p:cNvPr id="408" name="Google Shape;408;p31"/>
            <p:cNvSpPr/>
            <p:nvPr/>
          </p:nvSpPr>
          <p:spPr>
            <a:xfrm>
              <a:off x="2968538" y="1889450"/>
              <a:ext cx="1766000" cy="1729700"/>
            </a:xfrm>
            <a:custGeom>
              <a:rect b="b" l="l" r="r" t="t"/>
              <a:pathLst>
                <a:path extrusionOk="0" h="69188" w="70640">
                  <a:moveTo>
                    <a:pt x="35320" y="1"/>
                  </a:moveTo>
                  <a:cubicBezTo>
                    <a:pt x="33418" y="1"/>
                    <a:pt x="31516" y="727"/>
                    <a:pt x="30063" y="2180"/>
                  </a:cubicBezTo>
                  <a:lnTo>
                    <a:pt x="2905" y="29338"/>
                  </a:lnTo>
                  <a:cubicBezTo>
                    <a:pt x="0" y="32243"/>
                    <a:pt x="0" y="36958"/>
                    <a:pt x="2905" y="39863"/>
                  </a:cubicBezTo>
                  <a:lnTo>
                    <a:pt x="30063" y="67009"/>
                  </a:lnTo>
                  <a:cubicBezTo>
                    <a:pt x="31516" y="68462"/>
                    <a:pt x="33418" y="69188"/>
                    <a:pt x="35320" y="69188"/>
                  </a:cubicBezTo>
                  <a:cubicBezTo>
                    <a:pt x="37222" y="69188"/>
                    <a:pt x="39124" y="68462"/>
                    <a:pt x="40577" y="67009"/>
                  </a:cubicBezTo>
                  <a:lnTo>
                    <a:pt x="67735" y="39863"/>
                  </a:lnTo>
                  <a:cubicBezTo>
                    <a:pt x="70640" y="36958"/>
                    <a:pt x="70640" y="32243"/>
                    <a:pt x="67735" y="29338"/>
                  </a:cubicBezTo>
                  <a:lnTo>
                    <a:pt x="40577" y="2180"/>
                  </a:lnTo>
                  <a:cubicBezTo>
                    <a:pt x="39124" y="727"/>
                    <a:pt x="37222" y="1"/>
                    <a:pt x="3532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409" name="Google Shape;409;p31"/>
            <p:cNvGrpSpPr/>
            <p:nvPr/>
          </p:nvGrpSpPr>
          <p:grpSpPr>
            <a:xfrm>
              <a:off x="3693326" y="1429014"/>
              <a:ext cx="316434" cy="358971"/>
              <a:chOff x="-54401725" y="3198925"/>
              <a:chExt cx="281200" cy="319000"/>
            </a:xfrm>
          </p:grpSpPr>
          <p:sp>
            <p:nvSpPr>
              <p:cNvPr id="410" name="Google Shape;410;p3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1" name="Google Shape;411;p3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2" name="Google Shape;412;p3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3" name="Google Shape;413;p3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4" name="Google Shape;414;p3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5" name="Google Shape;415;p3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6" name="Google Shape;416;p3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7" name="Google Shape;417;p3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8" name="Google Shape;418;p3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19" name="Google Shape;419;p3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20" name="Google Shape;420;p3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421" name="Google Shape;421;p31"/>
            <p:cNvSpPr txBox="1"/>
            <p:nvPr/>
          </p:nvSpPr>
          <p:spPr>
            <a:xfrm>
              <a:off x="3087852" y="4036908"/>
              <a:ext cx="15513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Chuyển mô hình từ Solidwork vào Unity</a:t>
              </a:r>
              <a:endParaRPr b="0" i="0" sz="1800" u="none" cap="none" strike="noStrike">
                <a:solidFill>
                  <a:srgbClr val="434343"/>
                </a:solidFill>
                <a:latin typeface="Times New Roman"/>
                <a:ea typeface="Times New Roman"/>
                <a:cs typeface="Times New Roman"/>
                <a:sym typeface="Times New Roman"/>
              </a:endParaRPr>
            </a:p>
          </p:txBody>
        </p:sp>
        <p:sp>
          <p:nvSpPr>
            <p:cNvPr id="422" name="Google Shape;422;p31"/>
            <p:cNvSpPr/>
            <p:nvPr/>
          </p:nvSpPr>
          <p:spPr>
            <a:xfrm>
              <a:off x="3453518" y="2366088"/>
              <a:ext cx="777015" cy="776751"/>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23" name="Google Shape;423;p31"/>
            <p:cNvSpPr/>
            <p:nvPr/>
          </p:nvSpPr>
          <p:spPr>
            <a:xfrm>
              <a:off x="3506810" y="2419317"/>
              <a:ext cx="670432" cy="670292"/>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1800"/>
                <a:buFont typeface="Times New Roman"/>
                <a:buNone/>
              </a:pPr>
              <a:r>
                <a:rPr b="0" i="0" lang="en-US" sz="1800" u="none" cap="none" strike="noStrike">
                  <a:solidFill>
                    <a:schemeClr val="accent5"/>
                  </a:solidFill>
                  <a:latin typeface="Times New Roman"/>
                  <a:ea typeface="Times New Roman"/>
                  <a:cs typeface="Times New Roman"/>
                  <a:sym typeface="Times New Roman"/>
                </a:rPr>
                <a:t>02</a:t>
              </a:r>
              <a:endParaRPr b="0" i="0" sz="1800" u="none" cap="none" strike="noStrike">
                <a:solidFill>
                  <a:schemeClr val="accent5"/>
                </a:solidFill>
                <a:latin typeface="Times New Roman"/>
                <a:ea typeface="Times New Roman"/>
                <a:cs typeface="Times New Roman"/>
                <a:sym typeface="Times New Roman"/>
              </a:endParaRPr>
            </a:p>
          </p:txBody>
        </p:sp>
        <p:sp>
          <p:nvSpPr>
            <p:cNvPr id="424" name="Google Shape;424;p31"/>
            <p:cNvSpPr txBox="1"/>
            <p:nvPr/>
          </p:nvSpPr>
          <p:spPr>
            <a:xfrm>
              <a:off x="1602300" y="3880954"/>
              <a:ext cx="15513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Lựa chọn phần mềm và công nghệ</a:t>
              </a:r>
              <a:endParaRPr b="0" i="0" sz="1800" u="none" cap="none" strike="noStrike">
                <a:solidFill>
                  <a:srgbClr val="434343"/>
                </a:solidFill>
                <a:latin typeface="Times New Roman"/>
                <a:ea typeface="Times New Roman"/>
                <a:cs typeface="Times New Roman"/>
                <a:sym typeface="Times New Roman"/>
              </a:endParaRPr>
            </a:p>
          </p:txBody>
        </p:sp>
      </p:grpSp>
      <p:grpSp>
        <p:nvGrpSpPr>
          <p:cNvPr id="425" name="Google Shape;425;p31"/>
          <p:cNvGrpSpPr/>
          <p:nvPr/>
        </p:nvGrpSpPr>
        <p:grpSpPr>
          <a:xfrm>
            <a:off x="5672694" y="2325942"/>
            <a:ext cx="1766000" cy="3031224"/>
            <a:chOff x="4409488" y="1429014"/>
            <a:chExt cx="1766000" cy="3031224"/>
          </a:xfrm>
        </p:grpSpPr>
        <p:sp>
          <p:nvSpPr>
            <p:cNvPr id="426" name="Google Shape;426;p31"/>
            <p:cNvSpPr/>
            <p:nvPr/>
          </p:nvSpPr>
          <p:spPr>
            <a:xfrm>
              <a:off x="4409488" y="1889450"/>
              <a:ext cx="1766000" cy="1729700"/>
            </a:xfrm>
            <a:custGeom>
              <a:rect b="b" l="l" r="r" t="t"/>
              <a:pathLst>
                <a:path extrusionOk="0" h="69188" w="70640">
                  <a:moveTo>
                    <a:pt x="35314" y="1"/>
                  </a:moveTo>
                  <a:cubicBezTo>
                    <a:pt x="33409" y="1"/>
                    <a:pt x="31504" y="727"/>
                    <a:pt x="30052" y="2180"/>
                  </a:cubicBezTo>
                  <a:lnTo>
                    <a:pt x="2905" y="29338"/>
                  </a:lnTo>
                  <a:cubicBezTo>
                    <a:pt x="0" y="32243"/>
                    <a:pt x="0" y="36958"/>
                    <a:pt x="2905" y="39863"/>
                  </a:cubicBezTo>
                  <a:lnTo>
                    <a:pt x="30052" y="67009"/>
                  </a:lnTo>
                  <a:cubicBezTo>
                    <a:pt x="31504" y="68462"/>
                    <a:pt x="33409" y="69188"/>
                    <a:pt x="35314" y="69188"/>
                  </a:cubicBezTo>
                  <a:cubicBezTo>
                    <a:pt x="37219" y="69188"/>
                    <a:pt x="39124" y="68462"/>
                    <a:pt x="40577" y="67009"/>
                  </a:cubicBezTo>
                  <a:lnTo>
                    <a:pt x="67735" y="39863"/>
                  </a:lnTo>
                  <a:cubicBezTo>
                    <a:pt x="70640" y="36958"/>
                    <a:pt x="70640" y="32243"/>
                    <a:pt x="67735" y="29338"/>
                  </a:cubicBezTo>
                  <a:lnTo>
                    <a:pt x="40577" y="2180"/>
                  </a:lnTo>
                  <a:cubicBezTo>
                    <a:pt x="39124" y="727"/>
                    <a:pt x="37219" y="1"/>
                    <a:pt x="35314"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427" name="Google Shape;427;p31"/>
            <p:cNvGrpSpPr/>
            <p:nvPr/>
          </p:nvGrpSpPr>
          <p:grpSpPr>
            <a:xfrm>
              <a:off x="5112869" y="1429014"/>
              <a:ext cx="358971" cy="358971"/>
              <a:chOff x="-57173375" y="3198925"/>
              <a:chExt cx="319000" cy="319000"/>
            </a:xfrm>
          </p:grpSpPr>
          <p:sp>
            <p:nvSpPr>
              <p:cNvPr id="428" name="Google Shape;428;p3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29" name="Google Shape;429;p3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30" name="Google Shape;430;p3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31" name="Google Shape;431;p3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432" name="Google Shape;432;p31"/>
            <p:cNvSpPr txBox="1"/>
            <p:nvPr/>
          </p:nvSpPr>
          <p:spPr>
            <a:xfrm>
              <a:off x="4511386" y="4030638"/>
              <a:ext cx="15513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Khắc phục sự cố mất màu và lựa chọn giải pháp</a:t>
              </a:r>
              <a:endParaRPr b="0" i="0" sz="1800" u="none" cap="none" strike="noStrike">
                <a:solidFill>
                  <a:srgbClr val="434343"/>
                </a:solidFill>
                <a:latin typeface="Times New Roman"/>
                <a:ea typeface="Times New Roman"/>
                <a:cs typeface="Times New Roman"/>
                <a:sym typeface="Times New Roman"/>
              </a:endParaRPr>
            </a:p>
          </p:txBody>
        </p:sp>
        <p:sp>
          <p:nvSpPr>
            <p:cNvPr id="433" name="Google Shape;433;p31"/>
            <p:cNvSpPr/>
            <p:nvPr/>
          </p:nvSpPr>
          <p:spPr>
            <a:xfrm>
              <a:off x="4913518" y="2366088"/>
              <a:ext cx="777015" cy="776751"/>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34" name="Google Shape;434;p31"/>
            <p:cNvSpPr/>
            <p:nvPr/>
          </p:nvSpPr>
          <p:spPr>
            <a:xfrm>
              <a:off x="4966810" y="2419317"/>
              <a:ext cx="670432" cy="670292"/>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800"/>
                <a:buFont typeface="Times New Roman"/>
                <a:buNone/>
              </a:pPr>
              <a:r>
                <a:rPr b="0" i="0" lang="en-US" sz="1800" u="none" cap="none" strike="noStrike">
                  <a:solidFill>
                    <a:schemeClr val="accent2"/>
                  </a:solidFill>
                  <a:latin typeface="Times New Roman"/>
                  <a:ea typeface="Times New Roman"/>
                  <a:cs typeface="Times New Roman"/>
                  <a:sym typeface="Times New Roman"/>
                </a:rPr>
                <a:t>03</a:t>
              </a:r>
              <a:endParaRPr b="0" i="0" sz="1800" u="none" cap="none" strike="noStrike">
                <a:solidFill>
                  <a:schemeClr val="accent2"/>
                </a:solidFill>
                <a:latin typeface="Times New Roman"/>
                <a:ea typeface="Times New Roman"/>
                <a:cs typeface="Times New Roman"/>
                <a:sym typeface="Times New Roman"/>
              </a:endParaRPr>
            </a:p>
          </p:txBody>
        </p:sp>
      </p:grpSp>
      <p:grpSp>
        <p:nvGrpSpPr>
          <p:cNvPr id="435" name="Google Shape;435;p31"/>
          <p:cNvGrpSpPr/>
          <p:nvPr/>
        </p:nvGrpSpPr>
        <p:grpSpPr>
          <a:xfrm>
            <a:off x="7126344" y="2348954"/>
            <a:ext cx="1766000" cy="3142087"/>
            <a:chOff x="5869488" y="1452026"/>
            <a:chExt cx="1766000" cy="3142087"/>
          </a:xfrm>
        </p:grpSpPr>
        <p:sp>
          <p:nvSpPr>
            <p:cNvPr id="436" name="Google Shape;436;p31"/>
            <p:cNvSpPr/>
            <p:nvPr/>
          </p:nvSpPr>
          <p:spPr>
            <a:xfrm>
              <a:off x="5869488" y="1889450"/>
              <a:ext cx="1766000" cy="1729700"/>
            </a:xfrm>
            <a:custGeom>
              <a:rect b="b" l="l" r="r" t="t"/>
              <a:pathLst>
                <a:path extrusionOk="0" h="69188" w="70640">
                  <a:moveTo>
                    <a:pt x="35320" y="1"/>
                  </a:moveTo>
                  <a:cubicBezTo>
                    <a:pt x="33418" y="1"/>
                    <a:pt x="31516" y="727"/>
                    <a:pt x="30064" y="2180"/>
                  </a:cubicBezTo>
                  <a:lnTo>
                    <a:pt x="2905" y="29338"/>
                  </a:lnTo>
                  <a:cubicBezTo>
                    <a:pt x="0" y="32243"/>
                    <a:pt x="0" y="36958"/>
                    <a:pt x="2905" y="39863"/>
                  </a:cubicBezTo>
                  <a:lnTo>
                    <a:pt x="30064" y="67009"/>
                  </a:lnTo>
                  <a:cubicBezTo>
                    <a:pt x="31516" y="68462"/>
                    <a:pt x="33418" y="69188"/>
                    <a:pt x="35320" y="69188"/>
                  </a:cubicBezTo>
                  <a:cubicBezTo>
                    <a:pt x="37222" y="69188"/>
                    <a:pt x="39124" y="68462"/>
                    <a:pt x="40577" y="67009"/>
                  </a:cubicBezTo>
                  <a:lnTo>
                    <a:pt x="67735" y="39863"/>
                  </a:lnTo>
                  <a:cubicBezTo>
                    <a:pt x="70640" y="36958"/>
                    <a:pt x="70640" y="32243"/>
                    <a:pt x="67735" y="29338"/>
                  </a:cubicBezTo>
                  <a:lnTo>
                    <a:pt x="40577" y="2180"/>
                  </a:lnTo>
                  <a:cubicBezTo>
                    <a:pt x="39124" y="727"/>
                    <a:pt x="37222" y="1"/>
                    <a:pt x="35320"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437" name="Google Shape;437;p31"/>
            <p:cNvGrpSpPr/>
            <p:nvPr/>
          </p:nvGrpSpPr>
          <p:grpSpPr>
            <a:xfrm>
              <a:off x="6574924" y="1452026"/>
              <a:ext cx="358999" cy="335958"/>
              <a:chOff x="-56394425" y="3600600"/>
              <a:chExt cx="319025" cy="298550"/>
            </a:xfrm>
          </p:grpSpPr>
          <p:sp>
            <p:nvSpPr>
              <p:cNvPr id="438" name="Google Shape;438;p3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39" name="Google Shape;439;p3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40" name="Google Shape;440;p3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441" name="Google Shape;441;p31"/>
            <p:cNvSpPr txBox="1"/>
            <p:nvPr/>
          </p:nvSpPr>
          <p:spPr>
            <a:xfrm>
              <a:off x="6002410" y="4164513"/>
              <a:ext cx="15513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Xây dựng tính năng tương tác cao với độ chính xác tương đối</a:t>
              </a:r>
              <a:endParaRPr b="0" i="0" sz="1800" u="none" cap="none" strike="noStrike">
                <a:solidFill>
                  <a:srgbClr val="434343"/>
                </a:solidFill>
                <a:latin typeface="Times New Roman"/>
                <a:ea typeface="Times New Roman"/>
                <a:cs typeface="Times New Roman"/>
                <a:sym typeface="Times New Roman"/>
              </a:endParaRPr>
            </a:p>
          </p:txBody>
        </p:sp>
        <p:sp>
          <p:nvSpPr>
            <p:cNvPr id="442" name="Google Shape;442;p31"/>
            <p:cNvSpPr/>
            <p:nvPr/>
          </p:nvSpPr>
          <p:spPr>
            <a:xfrm>
              <a:off x="6354468" y="2366088"/>
              <a:ext cx="777015" cy="776751"/>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43" name="Google Shape;443;p31"/>
            <p:cNvSpPr/>
            <p:nvPr/>
          </p:nvSpPr>
          <p:spPr>
            <a:xfrm>
              <a:off x="6407760" y="2419317"/>
              <a:ext cx="670432" cy="670292"/>
            </a:xfrm>
            <a:custGeom>
              <a:rect b="b" l="l" r="r" t="t"/>
              <a:pathLst>
                <a:path extrusionOk="0" h="35339" w="35351">
                  <a:moveTo>
                    <a:pt x="3204" y="1"/>
                  </a:moveTo>
                  <a:cubicBezTo>
                    <a:pt x="1442" y="1"/>
                    <a:pt x="1" y="1429"/>
                    <a:pt x="1" y="3203"/>
                  </a:cubicBezTo>
                  <a:lnTo>
                    <a:pt x="1" y="32135"/>
                  </a:lnTo>
                  <a:cubicBezTo>
                    <a:pt x="1" y="33909"/>
                    <a:pt x="1442" y="35338"/>
                    <a:pt x="3204" y="35338"/>
                  </a:cubicBezTo>
                  <a:lnTo>
                    <a:pt x="32136" y="35338"/>
                  </a:lnTo>
                  <a:cubicBezTo>
                    <a:pt x="33910" y="35338"/>
                    <a:pt x="35351" y="33909"/>
                    <a:pt x="35351" y="32135"/>
                  </a:cubicBezTo>
                  <a:lnTo>
                    <a:pt x="35351" y="3203"/>
                  </a:lnTo>
                  <a:cubicBezTo>
                    <a:pt x="35351" y="1429"/>
                    <a:pt x="33910" y="1"/>
                    <a:pt x="32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1800"/>
                <a:buFont typeface="Times New Roman"/>
                <a:buNone/>
              </a:pPr>
              <a:r>
                <a:rPr b="0" i="0" lang="en-US" sz="1800" u="none" cap="none" strike="noStrike">
                  <a:solidFill>
                    <a:schemeClr val="accent4"/>
                  </a:solidFill>
                  <a:latin typeface="Times New Roman"/>
                  <a:ea typeface="Times New Roman"/>
                  <a:cs typeface="Times New Roman"/>
                  <a:sym typeface="Times New Roman"/>
                </a:rPr>
                <a:t>04</a:t>
              </a:r>
              <a:endParaRPr b="0" i="0" sz="1800" u="none" cap="none" strike="noStrike">
                <a:solidFill>
                  <a:schemeClr val="accent4"/>
                </a:solidFill>
                <a:latin typeface="Times New Roman"/>
                <a:ea typeface="Times New Roman"/>
                <a:cs typeface="Times New Roman"/>
                <a:sym typeface="Times New Roman"/>
              </a:endParaRPr>
            </a:p>
          </p:txBody>
        </p:sp>
      </p:grpSp>
      <p:sp>
        <p:nvSpPr>
          <p:cNvPr id="444" name="Google Shape;444;p31"/>
          <p:cNvSpPr/>
          <p:nvPr/>
        </p:nvSpPr>
        <p:spPr>
          <a:xfrm>
            <a:off x="4036731" y="3612078"/>
            <a:ext cx="668304" cy="108075"/>
          </a:xfrm>
          <a:custGeom>
            <a:rect b="b" l="l" r="r" t="t"/>
            <a:pathLst>
              <a:path extrusionOk="0" h="4323" w="175178">
                <a:moveTo>
                  <a:pt x="1" y="1"/>
                </a:moveTo>
                <a:lnTo>
                  <a:pt x="1" y="4323"/>
                </a:lnTo>
                <a:lnTo>
                  <a:pt x="175177" y="4323"/>
                </a:lnTo>
                <a:lnTo>
                  <a:pt x="1751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45" name="Google Shape;445;p31"/>
          <p:cNvSpPr/>
          <p:nvPr/>
        </p:nvSpPr>
        <p:spPr>
          <a:xfrm>
            <a:off x="5480706" y="3612078"/>
            <a:ext cx="695895" cy="108075"/>
          </a:xfrm>
          <a:custGeom>
            <a:rect b="b" l="l" r="r" t="t"/>
            <a:pathLst>
              <a:path extrusionOk="0" h="4323" w="175178">
                <a:moveTo>
                  <a:pt x="1" y="1"/>
                </a:moveTo>
                <a:lnTo>
                  <a:pt x="1" y="4323"/>
                </a:lnTo>
                <a:lnTo>
                  <a:pt x="175177" y="4323"/>
                </a:lnTo>
                <a:lnTo>
                  <a:pt x="1751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446" name="Google Shape;446;p31"/>
          <p:cNvSpPr/>
          <p:nvPr/>
        </p:nvSpPr>
        <p:spPr>
          <a:xfrm>
            <a:off x="6952756" y="3612078"/>
            <a:ext cx="660859" cy="108075"/>
          </a:xfrm>
          <a:custGeom>
            <a:rect b="b" l="l" r="r" t="t"/>
            <a:pathLst>
              <a:path extrusionOk="0" h="4323" w="175178">
                <a:moveTo>
                  <a:pt x="1" y="1"/>
                </a:moveTo>
                <a:lnTo>
                  <a:pt x="1" y="4323"/>
                </a:lnTo>
                <a:lnTo>
                  <a:pt x="175177" y="4323"/>
                </a:lnTo>
                <a:lnTo>
                  <a:pt x="1751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2"/>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graphicFrame>
        <p:nvGraphicFramePr>
          <p:cNvPr id="452" name="Google Shape;452;p32"/>
          <p:cNvGraphicFramePr/>
          <p:nvPr/>
        </p:nvGraphicFramePr>
        <p:xfrm>
          <a:off x="516384" y="1864498"/>
          <a:ext cx="3000000" cy="3000000"/>
        </p:xfrm>
        <a:graphic>
          <a:graphicData uri="http://schemas.openxmlformats.org/drawingml/2006/table">
            <a:tbl>
              <a:tblPr bandCol="1" bandRow="1" firstCol="1" firstRow="1" lastCol="1" lastRow="1">
                <a:noFill/>
                <a:tableStyleId>{81C6A15A-F9D4-4127-A57A-C2810F3CF3DA}</a:tableStyleId>
              </a:tblPr>
              <a:tblGrid>
                <a:gridCol w="3585100"/>
                <a:gridCol w="7574125"/>
              </a:tblGrid>
              <a:tr h="3556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Hệ điều hành</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Androi 8.0 trở lên</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66875">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Kích thước màn hình yêu cầu</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 720x1520 pixel </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Dung lượng hệ thống</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101 MB</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Số mô hình</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8 mô hình</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Các tính năng cơ bản</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Xoay đối tượng, ẩn đối tượng, phóng to thu nhỏ đối tượng và di chuyển đối tượng</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Tính năng tương tác cao</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Times New Roman"/>
                          <a:ea typeface="Times New Roman"/>
                          <a:cs typeface="Times New Roman"/>
                          <a:sym typeface="Times New Roman"/>
                        </a:rPr>
                        <a:t>Chạm đối tượng</a:t>
                      </a:r>
                      <a:endParaRPr sz="28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3"/>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pic>
        <p:nvPicPr>
          <p:cNvPr descr="Ảnh có chứa văn bản&#10;&#10;Mô tả được tạo tự động" id="459" name="Google Shape;459;p33"/>
          <p:cNvPicPr preferRelativeResize="0"/>
          <p:nvPr/>
        </p:nvPicPr>
        <p:blipFill rotWithShape="1">
          <a:blip r:embed="rId3">
            <a:alphaModFix/>
          </a:blip>
          <a:srcRect b="0" l="0" r="0" t="0"/>
          <a:stretch/>
        </p:blipFill>
        <p:spPr>
          <a:xfrm>
            <a:off x="3597455" y="3749615"/>
            <a:ext cx="2108050" cy="2971802"/>
          </a:xfrm>
          <a:prstGeom prst="rect">
            <a:avLst/>
          </a:prstGeom>
          <a:noFill/>
          <a:ln>
            <a:noFill/>
          </a:ln>
        </p:spPr>
      </p:pic>
      <p:pic>
        <p:nvPicPr>
          <p:cNvPr descr="Ảnh có chứa văn bản&#10;&#10;Mô tả được tạo tự động" id="460" name="Google Shape;460;p33"/>
          <p:cNvPicPr preferRelativeResize="0"/>
          <p:nvPr/>
        </p:nvPicPr>
        <p:blipFill rotWithShape="1">
          <a:blip r:embed="rId4">
            <a:alphaModFix/>
          </a:blip>
          <a:srcRect b="0" l="0" r="0" t="0"/>
          <a:stretch/>
        </p:blipFill>
        <p:spPr>
          <a:xfrm>
            <a:off x="6520104" y="3749615"/>
            <a:ext cx="2108050" cy="2971802"/>
          </a:xfrm>
          <a:prstGeom prst="rect">
            <a:avLst/>
          </a:prstGeom>
          <a:noFill/>
          <a:ln>
            <a:noFill/>
          </a:ln>
        </p:spPr>
      </p:pic>
      <p:pic>
        <p:nvPicPr>
          <p:cNvPr descr="Ảnh có chứa văn bản&#10;&#10;Mô tả được tạo tự động" id="461" name="Google Shape;461;p33"/>
          <p:cNvPicPr preferRelativeResize="0"/>
          <p:nvPr/>
        </p:nvPicPr>
        <p:blipFill rotWithShape="1">
          <a:blip r:embed="rId5">
            <a:alphaModFix/>
          </a:blip>
          <a:srcRect b="0" l="0" r="0" t="0"/>
          <a:stretch/>
        </p:blipFill>
        <p:spPr>
          <a:xfrm>
            <a:off x="788004" y="3630030"/>
            <a:ext cx="1994852" cy="3091388"/>
          </a:xfrm>
          <a:prstGeom prst="rect">
            <a:avLst/>
          </a:prstGeom>
          <a:noFill/>
          <a:ln>
            <a:noFill/>
          </a:ln>
        </p:spPr>
      </p:pic>
      <p:pic>
        <p:nvPicPr>
          <p:cNvPr descr="Ảnh có chứa văn bản, công cụ&#10;&#10;Mô tả được tạo tự động" id="462" name="Google Shape;462;p33"/>
          <p:cNvPicPr preferRelativeResize="0"/>
          <p:nvPr/>
        </p:nvPicPr>
        <p:blipFill rotWithShape="1">
          <a:blip r:embed="rId6">
            <a:alphaModFix/>
          </a:blip>
          <a:srcRect b="0" l="0" r="0" t="0"/>
          <a:stretch/>
        </p:blipFill>
        <p:spPr>
          <a:xfrm>
            <a:off x="9442754" y="3749615"/>
            <a:ext cx="2108051" cy="2971802"/>
          </a:xfrm>
          <a:prstGeom prst="rect">
            <a:avLst/>
          </a:prstGeom>
          <a:noFill/>
          <a:ln>
            <a:noFill/>
          </a:ln>
        </p:spPr>
      </p:pic>
      <p:pic>
        <p:nvPicPr>
          <p:cNvPr descr="Ảnh có chứa văn bản, văn phòng phẩm&#10;&#10;Mô tả được tạo tự động" id="463" name="Google Shape;463;p33"/>
          <p:cNvPicPr preferRelativeResize="0"/>
          <p:nvPr/>
        </p:nvPicPr>
        <p:blipFill rotWithShape="1">
          <a:blip r:embed="rId7">
            <a:alphaModFix/>
          </a:blip>
          <a:srcRect b="0" l="0" r="0" t="0"/>
          <a:stretch/>
        </p:blipFill>
        <p:spPr>
          <a:xfrm>
            <a:off x="9442755" y="1058049"/>
            <a:ext cx="2108051" cy="2571979"/>
          </a:xfrm>
          <a:prstGeom prst="rect">
            <a:avLst/>
          </a:prstGeom>
          <a:noFill/>
          <a:ln>
            <a:noFill/>
          </a:ln>
        </p:spPr>
      </p:pic>
      <p:pic>
        <p:nvPicPr>
          <p:cNvPr descr="Ảnh có chứa văn bản&#10;&#10;Mô tả được tạo tự động" id="464" name="Google Shape;464;p33"/>
          <p:cNvPicPr preferRelativeResize="0"/>
          <p:nvPr/>
        </p:nvPicPr>
        <p:blipFill rotWithShape="1">
          <a:blip r:embed="rId8">
            <a:alphaModFix/>
          </a:blip>
          <a:srcRect b="0" l="0" r="0" t="0"/>
          <a:stretch/>
        </p:blipFill>
        <p:spPr>
          <a:xfrm>
            <a:off x="3597455" y="1058050"/>
            <a:ext cx="2108050" cy="2547919"/>
          </a:xfrm>
          <a:prstGeom prst="rect">
            <a:avLst/>
          </a:prstGeom>
          <a:noFill/>
          <a:ln>
            <a:noFill/>
          </a:ln>
        </p:spPr>
      </p:pic>
      <p:pic>
        <p:nvPicPr>
          <p:cNvPr descr="Ảnh có chứa văn bản&#10;&#10;Mô tả được tạo tự động" id="465" name="Google Shape;465;p33"/>
          <p:cNvPicPr preferRelativeResize="0"/>
          <p:nvPr/>
        </p:nvPicPr>
        <p:blipFill rotWithShape="1">
          <a:blip r:embed="rId9">
            <a:alphaModFix/>
          </a:blip>
          <a:srcRect b="0" l="0" r="0" t="0"/>
          <a:stretch/>
        </p:blipFill>
        <p:spPr>
          <a:xfrm>
            <a:off x="6520104" y="1058049"/>
            <a:ext cx="2108053" cy="2571980"/>
          </a:xfrm>
          <a:prstGeom prst="rect">
            <a:avLst/>
          </a:prstGeom>
          <a:noFill/>
          <a:ln>
            <a:noFill/>
          </a:ln>
        </p:spPr>
      </p:pic>
      <p:pic>
        <p:nvPicPr>
          <p:cNvPr descr="Ảnh có chứa văn bản, vật chứa, thùng&#10;&#10;Mô tả được tạo tự động" id="466" name="Google Shape;466;p33"/>
          <p:cNvPicPr preferRelativeResize="0"/>
          <p:nvPr/>
        </p:nvPicPr>
        <p:blipFill rotWithShape="1">
          <a:blip r:embed="rId10">
            <a:alphaModFix/>
          </a:blip>
          <a:srcRect b="0" l="0" r="0" t="0"/>
          <a:stretch/>
        </p:blipFill>
        <p:spPr>
          <a:xfrm>
            <a:off x="821239" y="1033989"/>
            <a:ext cx="1961617" cy="25719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4"/>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pic>
        <p:nvPicPr>
          <p:cNvPr id="473" name="Google Shape;473;p34"/>
          <p:cNvPicPr preferRelativeResize="0"/>
          <p:nvPr/>
        </p:nvPicPr>
        <p:blipFill rotWithShape="1">
          <a:blip r:embed="rId3">
            <a:alphaModFix/>
          </a:blip>
          <a:srcRect b="0" l="0" r="0" t="0"/>
          <a:stretch/>
        </p:blipFill>
        <p:spPr>
          <a:xfrm>
            <a:off x="6471743" y="2016342"/>
            <a:ext cx="4762325" cy="4762325"/>
          </a:xfrm>
          <a:prstGeom prst="rect">
            <a:avLst/>
          </a:prstGeom>
          <a:noFill/>
          <a:ln>
            <a:noFill/>
          </a:ln>
        </p:spPr>
      </p:pic>
      <p:sp>
        <p:nvSpPr>
          <p:cNvPr id="474" name="Google Shape;474;p34"/>
          <p:cNvSpPr txBox="1"/>
          <p:nvPr/>
        </p:nvSpPr>
        <p:spPr>
          <a:xfrm>
            <a:off x="7080626" y="1636416"/>
            <a:ext cx="354456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Link tải phần mềm</a:t>
            </a:r>
            <a:endParaRPr b="0" i="0" sz="1400" u="none" cap="none" strike="noStrike">
              <a:solidFill>
                <a:srgbClr val="000000"/>
              </a:solidFill>
              <a:latin typeface="Times New Roman"/>
              <a:ea typeface="Times New Roman"/>
              <a:cs typeface="Times New Roman"/>
              <a:sym typeface="Times New Roman"/>
            </a:endParaRPr>
          </a:p>
        </p:txBody>
      </p:sp>
      <p:pic>
        <p:nvPicPr>
          <p:cNvPr id="475" name="Google Shape;475;p34"/>
          <p:cNvPicPr preferRelativeResize="0"/>
          <p:nvPr/>
        </p:nvPicPr>
        <p:blipFill rotWithShape="1">
          <a:blip r:embed="rId4">
            <a:alphaModFix/>
          </a:blip>
          <a:srcRect b="0" l="0" r="0" t="0"/>
          <a:stretch/>
        </p:blipFill>
        <p:spPr>
          <a:xfrm>
            <a:off x="1333675" y="1636416"/>
            <a:ext cx="4762325" cy="4762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pic>
        <p:nvPicPr>
          <p:cNvPr descr="Ảnh có chứa văn bản, trong nhà&#10;&#10;Mô tả được tạo tự động" id="482" name="Google Shape;482;p35"/>
          <p:cNvPicPr preferRelativeResize="0"/>
          <p:nvPr/>
        </p:nvPicPr>
        <p:blipFill rotWithShape="1">
          <a:blip r:embed="rId3">
            <a:alphaModFix/>
          </a:blip>
          <a:srcRect b="0" l="0" r="0" t="0"/>
          <a:stretch/>
        </p:blipFill>
        <p:spPr>
          <a:xfrm>
            <a:off x="922688" y="1110778"/>
            <a:ext cx="10258095" cy="4859098"/>
          </a:xfrm>
          <a:prstGeom prst="rect">
            <a:avLst/>
          </a:prstGeom>
          <a:noFill/>
          <a:ln>
            <a:noFill/>
          </a:ln>
        </p:spPr>
      </p:pic>
      <p:sp>
        <p:nvSpPr>
          <p:cNvPr id="483" name="Google Shape;483;p35"/>
          <p:cNvSpPr txBox="1"/>
          <p:nvPr/>
        </p:nvSpPr>
        <p:spPr>
          <a:xfrm>
            <a:off x="5129048" y="5969876"/>
            <a:ext cx="184537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FF0000"/>
                </a:solidFill>
                <a:latin typeface="Calibri"/>
                <a:ea typeface="Calibri"/>
                <a:cs typeface="Calibri"/>
                <a:sym typeface="Calibri"/>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6"/>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pic>
        <p:nvPicPr>
          <p:cNvPr descr="fast time – A Good Way To Think" id="489" name="Google Shape;489;p36"/>
          <p:cNvPicPr preferRelativeResize="0"/>
          <p:nvPr/>
        </p:nvPicPr>
        <p:blipFill rotWithShape="1">
          <a:blip r:embed="rId3">
            <a:alphaModFix/>
          </a:blip>
          <a:srcRect b="0" l="0" r="0" t="0"/>
          <a:stretch/>
        </p:blipFill>
        <p:spPr>
          <a:xfrm>
            <a:off x="809874" y="1497049"/>
            <a:ext cx="3939383" cy="2192923"/>
          </a:xfrm>
          <a:prstGeom prst="rect">
            <a:avLst/>
          </a:prstGeom>
          <a:noFill/>
          <a:ln>
            <a:noFill/>
          </a:ln>
        </p:spPr>
      </p:pic>
      <p:pic>
        <p:nvPicPr>
          <p:cNvPr descr="Four Soft Skills Everyone Needs at Work - IEEE Innovation at Work" id="490" name="Google Shape;490;p36"/>
          <p:cNvPicPr preferRelativeResize="0"/>
          <p:nvPr/>
        </p:nvPicPr>
        <p:blipFill rotWithShape="1">
          <a:blip r:embed="rId4">
            <a:alphaModFix/>
          </a:blip>
          <a:srcRect b="0" l="0" r="0" t="0"/>
          <a:stretch/>
        </p:blipFill>
        <p:spPr>
          <a:xfrm>
            <a:off x="7519388" y="1497049"/>
            <a:ext cx="3295376" cy="2192923"/>
          </a:xfrm>
          <a:prstGeom prst="rect">
            <a:avLst/>
          </a:prstGeom>
          <a:noFill/>
          <a:ln>
            <a:noFill/>
          </a:ln>
        </p:spPr>
      </p:pic>
      <p:pic>
        <p:nvPicPr>
          <p:cNvPr descr="What is the Difference Between Knowledge and Skills? - Avatar Management  Services" id="491" name="Google Shape;491;p36"/>
          <p:cNvPicPr preferRelativeResize="0"/>
          <p:nvPr/>
        </p:nvPicPr>
        <p:blipFill rotWithShape="1">
          <a:blip r:embed="rId5">
            <a:alphaModFix/>
          </a:blip>
          <a:srcRect b="0" l="0" r="0" t="0"/>
          <a:stretch/>
        </p:blipFill>
        <p:spPr>
          <a:xfrm>
            <a:off x="7519388" y="3982849"/>
            <a:ext cx="3295376" cy="2199801"/>
          </a:xfrm>
          <a:prstGeom prst="rect">
            <a:avLst/>
          </a:prstGeom>
          <a:noFill/>
          <a:ln>
            <a:noFill/>
          </a:ln>
        </p:spPr>
      </p:pic>
      <p:pic>
        <p:nvPicPr>
          <p:cNvPr descr="Có nên du học những ngành đang thiếu nhân lực tại Úc? » Tư vấn Du học  Canada, Úc, Pháp, Đức Chuyên nghiệp - Uy tín - Eduviet Global" id="492" name="Google Shape;492;p36"/>
          <p:cNvPicPr preferRelativeResize="0"/>
          <p:nvPr/>
        </p:nvPicPr>
        <p:blipFill rotWithShape="1">
          <a:blip r:embed="rId6">
            <a:alphaModFix/>
          </a:blip>
          <a:srcRect b="0" l="0" r="0" t="0"/>
          <a:stretch/>
        </p:blipFill>
        <p:spPr>
          <a:xfrm>
            <a:off x="1581336" y="3982849"/>
            <a:ext cx="3001814" cy="21998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pic>
        <p:nvPicPr>
          <p:cNvPr descr="fast time – A Good Way To Think" id="498" name="Google Shape;498;p37"/>
          <p:cNvPicPr preferRelativeResize="0"/>
          <p:nvPr/>
        </p:nvPicPr>
        <p:blipFill rotWithShape="1">
          <a:blip r:embed="rId3">
            <a:alphaModFix/>
          </a:blip>
          <a:srcRect b="0" l="0" r="0" t="0"/>
          <a:stretch/>
        </p:blipFill>
        <p:spPr>
          <a:xfrm>
            <a:off x="525789" y="2193607"/>
            <a:ext cx="2621345" cy="1459215"/>
          </a:xfrm>
          <a:prstGeom prst="rect">
            <a:avLst/>
          </a:prstGeom>
          <a:noFill/>
          <a:ln>
            <a:noFill/>
          </a:ln>
        </p:spPr>
      </p:pic>
      <p:pic>
        <p:nvPicPr>
          <p:cNvPr descr="Four Soft Skills Everyone Needs at Work - IEEE Innovation at Work" id="499" name="Google Shape;499;p37"/>
          <p:cNvPicPr preferRelativeResize="0"/>
          <p:nvPr/>
        </p:nvPicPr>
        <p:blipFill rotWithShape="1">
          <a:blip r:embed="rId4">
            <a:alphaModFix/>
          </a:blip>
          <a:srcRect b="0" l="0" r="0" t="0"/>
          <a:stretch/>
        </p:blipFill>
        <p:spPr>
          <a:xfrm>
            <a:off x="3647110" y="2296039"/>
            <a:ext cx="2294688" cy="1527011"/>
          </a:xfrm>
          <a:prstGeom prst="rect">
            <a:avLst/>
          </a:prstGeom>
          <a:noFill/>
          <a:ln>
            <a:noFill/>
          </a:ln>
        </p:spPr>
      </p:pic>
      <p:pic>
        <p:nvPicPr>
          <p:cNvPr descr="What is the Difference Between Knowledge and Skills? - Avatar Management  Services" id="500" name="Google Shape;500;p37"/>
          <p:cNvPicPr preferRelativeResize="0"/>
          <p:nvPr/>
        </p:nvPicPr>
        <p:blipFill rotWithShape="1">
          <a:blip r:embed="rId5">
            <a:alphaModFix/>
          </a:blip>
          <a:srcRect b="0" l="0" r="0" t="0"/>
          <a:stretch/>
        </p:blipFill>
        <p:spPr>
          <a:xfrm>
            <a:off x="3647110" y="4159838"/>
            <a:ext cx="2294688" cy="1531800"/>
          </a:xfrm>
          <a:prstGeom prst="rect">
            <a:avLst/>
          </a:prstGeom>
          <a:noFill/>
          <a:ln>
            <a:noFill/>
          </a:ln>
        </p:spPr>
      </p:pic>
      <p:pic>
        <p:nvPicPr>
          <p:cNvPr descr="Có nên du học những ngành đang thiếu nhân lực tại Úc? » Tư vấn Du học  Canada, Úc, Pháp, Đức Chuyên nghiệp - Uy tín - Eduviet Global" id="501" name="Google Shape;501;p37"/>
          <p:cNvPicPr preferRelativeResize="0"/>
          <p:nvPr/>
        </p:nvPicPr>
        <p:blipFill rotWithShape="1">
          <a:blip r:embed="rId6">
            <a:alphaModFix/>
          </a:blip>
          <a:srcRect b="0" l="0" r="0" t="0"/>
          <a:stretch/>
        </p:blipFill>
        <p:spPr>
          <a:xfrm>
            <a:off x="889774" y="4159838"/>
            <a:ext cx="2337260" cy="1544382"/>
          </a:xfrm>
          <a:prstGeom prst="rect">
            <a:avLst/>
          </a:prstGeom>
          <a:noFill/>
          <a:ln>
            <a:noFill/>
          </a:ln>
        </p:spPr>
      </p:pic>
      <p:pic>
        <p:nvPicPr>
          <p:cNvPr descr="4 hạn chế trong đầu tư tùy chọn nhị phân - Chia sẻ kiến thức tài chính và  tăng thu nhập" id="502" name="Google Shape;502;p37"/>
          <p:cNvPicPr preferRelativeResize="0"/>
          <p:nvPr/>
        </p:nvPicPr>
        <p:blipFill rotWithShape="1">
          <a:blip r:embed="rId7">
            <a:alphaModFix/>
          </a:blip>
          <a:srcRect b="0" l="0" r="0" t="0"/>
          <a:stretch/>
        </p:blipFill>
        <p:spPr>
          <a:xfrm>
            <a:off x="7786966" y="2621374"/>
            <a:ext cx="4160200" cy="2768424"/>
          </a:xfrm>
          <a:prstGeom prst="rect">
            <a:avLst/>
          </a:prstGeom>
          <a:noFill/>
          <a:ln>
            <a:noFill/>
          </a:ln>
        </p:spPr>
      </p:pic>
      <p:sp>
        <p:nvSpPr>
          <p:cNvPr id="503" name="Google Shape;503;p37"/>
          <p:cNvSpPr/>
          <p:nvPr/>
        </p:nvSpPr>
        <p:spPr>
          <a:xfrm>
            <a:off x="6361874" y="3354471"/>
            <a:ext cx="1876604" cy="1174428"/>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8"/>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5. KẾT LUẬN VÀ HƯỚNG PHÁT TRIỂN</a:t>
            </a:r>
            <a:endParaRPr b="0" i="0" sz="4400" u="none" cap="none" strike="noStrike">
              <a:solidFill>
                <a:schemeClr val="lt1"/>
              </a:solidFill>
              <a:latin typeface="Times New Roman"/>
              <a:ea typeface="Times New Roman"/>
              <a:cs typeface="Times New Roman"/>
              <a:sym typeface="Times New Roman"/>
            </a:endParaRPr>
          </a:p>
        </p:txBody>
      </p:sp>
      <p:sp>
        <p:nvSpPr>
          <p:cNvPr id="509" name="Google Shape;509;p38"/>
          <p:cNvSpPr/>
          <p:nvPr/>
        </p:nvSpPr>
        <p:spPr>
          <a:xfrm>
            <a:off x="1944706" y="3870151"/>
            <a:ext cx="1049" cy="8136"/>
          </a:xfrm>
          <a:custGeom>
            <a:rect b="b" l="l" r="r" t="t"/>
            <a:pathLst>
              <a:path extrusionOk="0" h="287" w="37">
                <a:moveTo>
                  <a:pt x="36" y="0"/>
                </a:moveTo>
                <a:cubicBezTo>
                  <a:pt x="24" y="84"/>
                  <a:pt x="24" y="155"/>
                  <a:pt x="1" y="274"/>
                </a:cubicBezTo>
                <a:cubicBezTo>
                  <a:pt x="12" y="274"/>
                  <a:pt x="12" y="274"/>
                  <a:pt x="12" y="286"/>
                </a:cubicBezTo>
                <a:cubicBezTo>
                  <a:pt x="24" y="191"/>
                  <a:pt x="36" y="96"/>
                  <a:pt x="36"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10" name="Google Shape;510;p38"/>
          <p:cNvSpPr/>
          <p:nvPr/>
        </p:nvSpPr>
        <p:spPr>
          <a:xfrm>
            <a:off x="1945047" y="3877920"/>
            <a:ext cx="28" cy="28"/>
          </a:xfrm>
          <a:custGeom>
            <a:rect b="b" l="l" r="r" t="t"/>
            <a:pathLst>
              <a:path extrusionOk="0" h="1" w="1">
                <a:moveTo>
                  <a:pt x="0" y="0"/>
                </a:moveTo>
                <a:lnTo>
                  <a:pt x="0"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511" name="Google Shape;511;p38"/>
          <p:cNvGrpSpPr/>
          <p:nvPr/>
        </p:nvGrpSpPr>
        <p:grpSpPr>
          <a:xfrm>
            <a:off x="2381531" y="4720644"/>
            <a:ext cx="1142121" cy="1051866"/>
            <a:chOff x="4555771" y="3554221"/>
            <a:chExt cx="1142121" cy="1051866"/>
          </a:xfrm>
        </p:grpSpPr>
        <p:sp>
          <p:nvSpPr>
            <p:cNvPr id="512" name="Google Shape;512;p38"/>
            <p:cNvSpPr/>
            <p:nvPr/>
          </p:nvSpPr>
          <p:spPr>
            <a:xfrm>
              <a:off x="4555771" y="3554221"/>
              <a:ext cx="1142121" cy="1051866"/>
            </a:xfrm>
            <a:custGeom>
              <a:rect b="b" l="l" r="r" t="t"/>
              <a:pathLst>
                <a:path extrusionOk="0" h="34695" w="37672">
                  <a:moveTo>
                    <a:pt x="10621" y="0"/>
                  </a:moveTo>
                  <a:cubicBezTo>
                    <a:pt x="10621" y="0"/>
                    <a:pt x="10621" y="12"/>
                    <a:pt x="10621" y="12"/>
                  </a:cubicBezTo>
                  <a:cubicBezTo>
                    <a:pt x="10704" y="60"/>
                    <a:pt x="10740" y="83"/>
                    <a:pt x="10823" y="131"/>
                  </a:cubicBezTo>
                  <a:cubicBezTo>
                    <a:pt x="10716" y="5167"/>
                    <a:pt x="11193" y="10156"/>
                    <a:pt x="11871" y="15145"/>
                  </a:cubicBezTo>
                  <a:cubicBezTo>
                    <a:pt x="8275" y="18121"/>
                    <a:pt x="4227" y="20574"/>
                    <a:pt x="1" y="22538"/>
                  </a:cubicBezTo>
                  <a:cubicBezTo>
                    <a:pt x="8573" y="28896"/>
                    <a:pt x="17646" y="32718"/>
                    <a:pt x="28123" y="34695"/>
                  </a:cubicBezTo>
                  <a:cubicBezTo>
                    <a:pt x="31826" y="30051"/>
                    <a:pt x="34934" y="25265"/>
                    <a:pt x="37672" y="19991"/>
                  </a:cubicBezTo>
                  <a:cubicBezTo>
                    <a:pt x="34755" y="15228"/>
                    <a:pt x="32159" y="10370"/>
                    <a:pt x="30207" y="5132"/>
                  </a:cubicBezTo>
                  <a:cubicBezTo>
                    <a:pt x="22956" y="4941"/>
                    <a:pt x="17015" y="3417"/>
                    <a:pt x="10621" y="0"/>
                  </a:cubicBezTo>
                  <a:close/>
                </a:path>
              </a:pathLst>
            </a:custGeom>
            <a:solidFill>
              <a:srgbClr val="FCBD2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13" name="Google Shape;513;p38"/>
            <p:cNvSpPr txBox="1"/>
            <p:nvPr/>
          </p:nvSpPr>
          <p:spPr>
            <a:xfrm>
              <a:off x="4880525" y="38847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500"/>
                <a:buFont typeface="Times New Roman"/>
                <a:buNone/>
              </a:pPr>
              <a:r>
                <a:rPr b="0" i="0" lang="en-US" sz="3500" u="none" cap="none" strike="noStrike">
                  <a:solidFill>
                    <a:srgbClr val="FFFFFF"/>
                  </a:solidFill>
                  <a:latin typeface="Times New Roman"/>
                  <a:ea typeface="Times New Roman"/>
                  <a:cs typeface="Times New Roman"/>
                  <a:sym typeface="Times New Roman"/>
                </a:rPr>
                <a:t>01</a:t>
              </a:r>
              <a:endParaRPr b="0" i="0" sz="3500" u="none" cap="none" strike="noStrike">
                <a:solidFill>
                  <a:srgbClr val="FFFFFF"/>
                </a:solidFill>
                <a:latin typeface="Times New Roman"/>
                <a:ea typeface="Times New Roman"/>
                <a:cs typeface="Times New Roman"/>
                <a:sym typeface="Times New Roman"/>
              </a:endParaRPr>
            </a:p>
          </p:txBody>
        </p:sp>
      </p:grpSp>
      <p:grpSp>
        <p:nvGrpSpPr>
          <p:cNvPr id="514" name="Google Shape;514;p38"/>
          <p:cNvGrpSpPr/>
          <p:nvPr/>
        </p:nvGrpSpPr>
        <p:grpSpPr>
          <a:xfrm>
            <a:off x="1855255" y="4325003"/>
            <a:ext cx="886211" cy="1078970"/>
            <a:chOff x="4029495" y="3158580"/>
            <a:chExt cx="886211" cy="1078970"/>
          </a:xfrm>
        </p:grpSpPr>
        <p:sp>
          <p:nvSpPr>
            <p:cNvPr id="515" name="Google Shape;515;p38"/>
            <p:cNvSpPr/>
            <p:nvPr/>
          </p:nvSpPr>
          <p:spPr>
            <a:xfrm>
              <a:off x="4029495" y="3158580"/>
              <a:ext cx="886211" cy="1078970"/>
            </a:xfrm>
            <a:custGeom>
              <a:rect b="b" l="l" r="r" t="t"/>
              <a:pathLst>
                <a:path extrusionOk="0" h="35589" w="29231">
                  <a:moveTo>
                    <a:pt x="14550" y="1"/>
                  </a:moveTo>
                  <a:cubicBezTo>
                    <a:pt x="13097" y="4251"/>
                    <a:pt x="12026" y="8645"/>
                    <a:pt x="11192" y="13050"/>
                  </a:cubicBezTo>
                  <a:cubicBezTo>
                    <a:pt x="8585" y="13600"/>
                    <a:pt x="5917" y="13880"/>
                    <a:pt x="3250" y="13880"/>
                  </a:cubicBezTo>
                  <a:cubicBezTo>
                    <a:pt x="2165" y="13880"/>
                    <a:pt x="1081" y="13833"/>
                    <a:pt x="0" y="13741"/>
                  </a:cubicBezTo>
                  <a:lnTo>
                    <a:pt x="0" y="13741"/>
                  </a:lnTo>
                  <a:cubicBezTo>
                    <a:pt x="4370" y="22325"/>
                    <a:pt x="9954" y="29397"/>
                    <a:pt x="17360" y="35588"/>
                  </a:cubicBezTo>
                  <a:cubicBezTo>
                    <a:pt x="21586" y="33624"/>
                    <a:pt x="25634" y="31171"/>
                    <a:pt x="29230" y="28195"/>
                  </a:cubicBezTo>
                  <a:cubicBezTo>
                    <a:pt x="28552" y="23206"/>
                    <a:pt x="28075" y="18217"/>
                    <a:pt x="28194" y="13181"/>
                  </a:cubicBezTo>
                  <a:cubicBezTo>
                    <a:pt x="22586" y="9573"/>
                    <a:pt x="18395" y="5466"/>
                    <a:pt x="14550" y="1"/>
                  </a:cubicBezTo>
                  <a:close/>
                </a:path>
              </a:pathLst>
            </a:custGeom>
            <a:solidFill>
              <a:srgbClr val="5EB2F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16" name="Google Shape;516;p38"/>
            <p:cNvSpPr txBox="1"/>
            <p:nvPr/>
          </p:nvSpPr>
          <p:spPr>
            <a:xfrm>
              <a:off x="4201625" y="35057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Times New Roman"/>
                <a:buNone/>
              </a:pPr>
              <a:r>
                <a:rPr b="0" i="0" lang="en-US" sz="3000" u="none" cap="none" strike="noStrike">
                  <a:solidFill>
                    <a:srgbClr val="FFFFFF"/>
                  </a:solidFill>
                  <a:latin typeface="Times New Roman"/>
                  <a:ea typeface="Times New Roman"/>
                  <a:cs typeface="Times New Roman"/>
                  <a:sym typeface="Times New Roman"/>
                </a:rPr>
                <a:t>02</a:t>
              </a:r>
              <a:endParaRPr b="0" i="0" sz="3000" u="none" cap="none" strike="noStrike">
                <a:solidFill>
                  <a:srgbClr val="FFFFFF"/>
                </a:solidFill>
                <a:latin typeface="Times New Roman"/>
                <a:ea typeface="Times New Roman"/>
                <a:cs typeface="Times New Roman"/>
                <a:sym typeface="Times New Roman"/>
              </a:endParaRPr>
            </a:p>
          </p:txBody>
        </p:sp>
      </p:grpSp>
      <p:grpSp>
        <p:nvGrpSpPr>
          <p:cNvPr id="517" name="Google Shape;517;p38"/>
          <p:cNvGrpSpPr/>
          <p:nvPr/>
        </p:nvGrpSpPr>
        <p:grpSpPr>
          <a:xfrm>
            <a:off x="1637460" y="3637740"/>
            <a:ext cx="678900" cy="1108074"/>
            <a:chOff x="3811700" y="2471317"/>
            <a:chExt cx="678900" cy="1108074"/>
          </a:xfrm>
        </p:grpSpPr>
        <p:sp>
          <p:nvSpPr>
            <p:cNvPr id="518" name="Google Shape;518;p38"/>
            <p:cNvSpPr/>
            <p:nvPr/>
          </p:nvSpPr>
          <p:spPr>
            <a:xfrm>
              <a:off x="3831675" y="2471317"/>
              <a:ext cx="638941" cy="1108074"/>
            </a:xfrm>
            <a:custGeom>
              <a:rect b="b" l="l" r="r" t="t"/>
              <a:pathLst>
                <a:path extrusionOk="0" h="36549" w="21075">
                  <a:moveTo>
                    <a:pt x="14252" y="0"/>
                  </a:moveTo>
                  <a:cubicBezTo>
                    <a:pt x="11883" y="2917"/>
                    <a:pt x="9776" y="5989"/>
                    <a:pt x="7716" y="9132"/>
                  </a:cubicBezTo>
                  <a:cubicBezTo>
                    <a:pt x="5287" y="7811"/>
                    <a:pt x="2787" y="5739"/>
                    <a:pt x="1048" y="3572"/>
                  </a:cubicBezTo>
                  <a:lnTo>
                    <a:pt x="1048" y="3572"/>
                  </a:lnTo>
                  <a:cubicBezTo>
                    <a:pt x="1" y="15145"/>
                    <a:pt x="1846" y="25742"/>
                    <a:pt x="6525" y="36410"/>
                  </a:cubicBezTo>
                  <a:cubicBezTo>
                    <a:pt x="7606" y="36502"/>
                    <a:pt x="8690" y="36549"/>
                    <a:pt x="9775" y="36549"/>
                  </a:cubicBezTo>
                  <a:cubicBezTo>
                    <a:pt x="12442" y="36549"/>
                    <a:pt x="15110" y="36269"/>
                    <a:pt x="17717" y="35719"/>
                  </a:cubicBezTo>
                  <a:cubicBezTo>
                    <a:pt x="18527" y="31397"/>
                    <a:pt x="19575" y="27099"/>
                    <a:pt x="20991" y="22920"/>
                  </a:cubicBezTo>
                  <a:cubicBezTo>
                    <a:pt x="21027" y="22836"/>
                    <a:pt x="21051" y="22753"/>
                    <a:pt x="21075" y="22670"/>
                  </a:cubicBezTo>
                  <a:cubicBezTo>
                    <a:pt x="16848" y="15478"/>
                    <a:pt x="14705" y="8335"/>
                    <a:pt x="14252" y="0"/>
                  </a:cubicBezTo>
                  <a:close/>
                </a:path>
              </a:pathLst>
            </a:custGeom>
            <a:solidFill>
              <a:srgbClr val="69E78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19" name="Google Shape;519;p38"/>
            <p:cNvSpPr txBox="1"/>
            <p:nvPr/>
          </p:nvSpPr>
          <p:spPr>
            <a:xfrm>
              <a:off x="3811700" y="2823588"/>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500"/>
                <a:buFont typeface="Times New Roman"/>
                <a:buNone/>
              </a:pPr>
              <a:r>
                <a:rPr b="0" i="0" lang="en-US" sz="2500" u="none" cap="none" strike="noStrike">
                  <a:solidFill>
                    <a:srgbClr val="FFFFFF"/>
                  </a:solidFill>
                  <a:latin typeface="Times New Roman"/>
                  <a:ea typeface="Times New Roman"/>
                  <a:cs typeface="Times New Roman"/>
                  <a:sym typeface="Times New Roman"/>
                </a:rPr>
                <a:t>03</a:t>
              </a:r>
              <a:endParaRPr b="0" i="0" sz="2500" u="none" cap="none" strike="noStrike">
                <a:solidFill>
                  <a:srgbClr val="FFFFFF"/>
                </a:solidFill>
                <a:latin typeface="Times New Roman"/>
                <a:ea typeface="Times New Roman"/>
                <a:cs typeface="Times New Roman"/>
                <a:sym typeface="Times New Roman"/>
              </a:endParaRPr>
            </a:p>
          </p:txBody>
        </p:sp>
      </p:grpSp>
      <p:grpSp>
        <p:nvGrpSpPr>
          <p:cNvPr id="520" name="Google Shape;520;p38"/>
          <p:cNvGrpSpPr/>
          <p:nvPr/>
        </p:nvGrpSpPr>
        <p:grpSpPr>
          <a:xfrm>
            <a:off x="1597260" y="2609348"/>
            <a:ext cx="852886" cy="1305290"/>
            <a:chOff x="3771500" y="1442925"/>
            <a:chExt cx="852886" cy="1305290"/>
          </a:xfrm>
        </p:grpSpPr>
        <p:sp>
          <p:nvSpPr>
            <p:cNvPr id="521" name="Google Shape;521;p38"/>
            <p:cNvSpPr/>
            <p:nvPr/>
          </p:nvSpPr>
          <p:spPr>
            <a:xfrm>
              <a:off x="3863447" y="1442925"/>
              <a:ext cx="760939" cy="1305290"/>
            </a:xfrm>
            <a:custGeom>
              <a:rect b="b" l="l" r="r" t="t"/>
              <a:pathLst>
                <a:path extrusionOk="0" h="43054" w="25099">
                  <a:moveTo>
                    <a:pt x="21801" y="1"/>
                  </a:moveTo>
                  <a:cubicBezTo>
                    <a:pt x="9645" y="9871"/>
                    <a:pt x="2370" y="21991"/>
                    <a:pt x="0" y="37481"/>
                  </a:cubicBezTo>
                  <a:cubicBezTo>
                    <a:pt x="1727" y="39648"/>
                    <a:pt x="4227" y="41732"/>
                    <a:pt x="6668" y="43053"/>
                  </a:cubicBezTo>
                  <a:cubicBezTo>
                    <a:pt x="8728" y="39910"/>
                    <a:pt x="10835" y="36838"/>
                    <a:pt x="13204" y="33921"/>
                  </a:cubicBezTo>
                  <a:cubicBezTo>
                    <a:pt x="13490" y="22134"/>
                    <a:pt x="17550" y="12562"/>
                    <a:pt x="25099" y="3572"/>
                  </a:cubicBezTo>
                  <a:cubicBezTo>
                    <a:pt x="23777" y="2144"/>
                    <a:pt x="23122" y="1429"/>
                    <a:pt x="21801" y="1"/>
                  </a:cubicBezTo>
                  <a:close/>
                </a:path>
              </a:pathLst>
            </a:custGeom>
            <a:solidFill>
              <a:srgbClr val="4949E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22" name="Google Shape;522;p38"/>
            <p:cNvSpPr txBox="1"/>
            <p:nvPr/>
          </p:nvSpPr>
          <p:spPr>
            <a:xfrm>
              <a:off x="3771500" y="2010225"/>
              <a:ext cx="6789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cap="none" strike="noStrike">
                  <a:solidFill>
                    <a:srgbClr val="FFFFFF"/>
                  </a:solidFill>
                  <a:latin typeface="Times New Roman"/>
                  <a:ea typeface="Times New Roman"/>
                  <a:cs typeface="Times New Roman"/>
                  <a:sym typeface="Times New Roman"/>
                </a:rPr>
                <a:t>04</a:t>
              </a:r>
              <a:endParaRPr b="0" i="0" sz="2000" u="none" cap="none" strike="noStrike">
                <a:solidFill>
                  <a:srgbClr val="FFFFFF"/>
                </a:solidFill>
                <a:latin typeface="Times New Roman"/>
                <a:ea typeface="Times New Roman"/>
                <a:cs typeface="Times New Roman"/>
                <a:sym typeface="Times New Roman"/>
              </a:endParaRPr>
            </a:p>
          </p:txBody>
        </p:sp>
      </p:grpSp>
      <p:grpSp>
        <p:nvGrpSpPr>
          <p:cNvPr id="523" name="Google Shape;523;p38"/>
          <p:cNvGrpSpPr/>
          <p:nvPr/>
        </p:nvGrpSpPr>
        <p:grpSpPr>
          <a:xfrm>
            <a:off x="4018581" y="1609239"/>
            <a:ext cx="2950896" cy="1881182"/>
            <a:chOff x="5313817" y="482191"/>
            <a:chExt cx="2434637" cy="1013539"/>
          </a:xfrm>
        </p:grpSpPr>
        <p:sp>
          <p:nvSpPr>
            <p:cNvPr id="524" name="Google Shape;524;p38"/>
            <p:cNvSpPr txBox="1"/>
            <p:nvPr/>
          </p:nvSpPr>
          <p:spPr>
            <a:xfrm>
              <a:off x="5313817" y="962930"/>
              <a:ext cx="2434637"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Tăng số lượng mô hình và thêm các tính năng tương tác cao như lắp ráp chi tiết, animation, …</a:t>
              </a:r>
              <a:endParaRPr b="0" i="0" sz="1800" u="none" cap="none" strike="noStrike">
                <a:solidFill>
                  <a:srgbClr val="434343"/>
                </a:solidFill>
                <a:latin typeface="Times New Roman"/>
                <a:ea typeface="Times New Roman"/>
                <a:cs typeface="Times New Roman"/>
                <a:sym typeface="Times New Roman"/>
              </a:endParaRPr>
            </a:p>
          </p:txBody>
        </p:sp>
        <p:sp>
          <p:nvSpPr>
            <p:cNvPr id="525" name="Google Shape;525;p38"/>
            <p:cNvSpPr/>
            <p:nvPr/>
          </p:nvSpPr>
          <p:spPr>
            <a:xfrm>
              <a:off x="5382252" y="482191"/>
              <a:ext cx="1852042" cy="492658"/>
            </a:xfrm>
            <a:prstGeom prst="roundRect">
              <a:avLst>
                <a:gd fmla="val 50000" name="adj"/>
              </a:avLst>
            </a:pr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700" u="none" cap="none" strike="noStrike">
                  <a:solidFill>
                    <a:srgbClr val="FFFFFF"/>
                  </a:solidFill>
                  <a:latin typeface="Times New Roman"/>
                  <a:ea typeface="Times New Roman"/>
                  <a:cs typeface="Times New Roman"/>
                  <a:sym typeface="Times New Roman"/>
                </a:rPr>
                <a:t>Thêm mô hình và tinh năng </a:t>
              </a:r>
              <a:endParaRPr b="0" i="0" sz="1800" u="none" cap="none" strike="noStrike">
                <a:solidFill>
                  <a:srgbClr val="FFFFFF"/>
                </a:solidFill>
                <a:latin typeface="Times New Roman"/>
                <a:ea typeface="Times New Roman"/>
                <a:cs typeface="Times New Roman"/>
                <a:sym typeface="Times New Roman"/>
              </a:endParaRPr>
            </a:p>
          </p:txBody>
        </p:sp>
      </p:grpSp>
      <p:grpSp>
        <p:nvGrpSpPr>
          <p:cNvPr id="526" name="Google Shape;526;p38"/>
          <p:cNvGrpSpPr/>
          <p:nvPr/>
        </p:nvGrpSpPr>
        <p:grpSpPr>
          <a:xfrm>
            <a:off x="7536670" y="1609241"/>
            <a:ext cx="2822374" cy="1864418"/>
            <a:chOff x="5382252" y="1545870"/>
            <a:chExt cx="2328600" cy="1004507"/>
          </a:xfrm>
        </p:grpSpPr>
        <p:sp>
          <p:nvSpPr>
            <p:cNvPr id="527" name="Google Shape;527;p38"/>
            <p:cNvSpPr txBox="1"/>
            <p:nvPr/>
          </p:nvSpPr>
          <p:spPr>
            <a:xfrm>
              <a:off x="5382252" y="2017577"/>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Không sử dụng công nghệ Vuforia mà thay vào đó là tự tạo code xử lý ảnh riêng biệt</a:t>
              </a:r>
              <a:endParaRPr b="0" i="0" sz="1800" u="none" cap="none" strike="noStrike">
                <a:solidFill>
                  <a:srgbClr val="434343"/>
                </a:solidFill>
                <a:latin typeface="Times New Roman"/>
                <a:ea typeface="Times New Roman"/>
                <a:cs typeface="Times New Roman"/>
                <a:sym typeface="Times New Roman"/>
              </a:endParaRPr>
            </a:p>
          </p:txBody>
        </p:sp>
        <p:sp>
          <p:nvSpPr>
            <p:cNvPr id="528" name="Google Shape;528;p38"/>
            <p:cNvSpPr/>
            <p:nvPr/>
          </p:nvSpPr>
          <p:spPr>
            <a:xfrm>
              <a:off x="5382252" y="1545870"/>
              <a:ext cx="1703340" cy="492657"/>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700"/>
                <a:buFont typeface="Times New Roman"/>
                <a:buNone/>
              </a:pPr>
              <a:r>
                <a:rPr b="0" i="0" lang="en-US" sz="1700" u="none" cap="none" strike="noStrike">
                  <a:solidFill>
                    <a:srgbClr val="FFFFFF"/>
                  </a:solidFill>
                  <a:latin typeface="Times New Roman"/>
                  <a:ea typeface="Times New Roman"/>
                  <a:cs typeface="Times New Roman"/>
                  <a:sym typeface="Times New Roman"/>
                </a:rPr>
                <a:t>Nâng cao xử lý ảnh</a:t>
              </a:r>
              <a:endParaRPr b="0" i="0" sz="1800" u="none" cap="none" strike="noStrike">
                <a:solidFill>
                  <a:srgbClr val="FFFFFF"/>
                </a:solidFill>
                <a:latin typeface="Times New Roman"/>
                <a:ea typeface="Times New Roman"/>
                <a:cs typeface="Times New Roman"/>
                <a:sym typeface="Times New Roman"/>
              </a:endParaRPr>
            </a:p>
          </p:txBody>
        </p:sp>
      </p:grpSp>
      <p:grpSp>
        <p:nvGrpSpPr>
          <p:cNvPr id="529" name="Google Shape;529;p38"/>
          <p:cNvGrpSpPr/>
          <p:nvPr/>
        </p:nvGrpSpPr>
        <p:grpSpPr>
          <a:xfrm>
            <a:off x="7619979" y="3990013"/>
            <a:ext cx="2822375" cy="1782497"/>
            <a:chOff x="5542013" y="2400101"/>
            <a:chExt cx="2328600" cy="960370"/>
          </a:xfrm>
        </p:grpSpPr>
        <p:sp>
          <p:nvSpPr>
            <p:cNvPr id="530" name="Google Shape;530;p38"/>
            <p:cNvSpPr txBox="1"/>
            <p:nvPr/>
          </p:nvSpPr>
          <p:spPr>
            <a:xfrm>
              <a:off x="5542013" y="2827671"/>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Tăng sự đắm chìm, tương tác cho hệ thống.</a:t>
              </a:r>
              <a:endParaRPr b="0" i="0" sz="1800" u="none" cap="none" strike="noStrike">
                <a:solidFill>
                  <a:srgbClr val="434343"/>
                </a:solidFill>
                <a:latin typeface="Times New Roman"/>
                <a:ea typeface="Times New Roman"/>
                <a:cs typeface="Times New Roman"/>
                <a:sym typeface="Times New Roman"/>
              </a:endParaRPr>
            </a:p>
          </p:txBody>
        </p:sp>
        <p:sp>
          <p:nvSpPr>
            <p:cNvPr id="531" name="Google Shape;531;p38"/>
            <p:cNvSpPr/>
            <p:nvPr/>
          </p:nvSpPr>
          <p:spPr>
            <a:xfrm>
              <a:off x="5542013" y="2400101"/>
              <a:ext cx="1634605" cy="435650"/>
            </a:xfrm>
            <a:prstGeom prst="roundRect">
              <a:avLst>
                <a:gd fmla="val 50000" name="adj"/>
              </a:avLst>
            </a:pr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Kết hợp VR</a:t>
              </a:r>
              <a:endParaRPr b="0" i="0" sz="1800" u="none" cap="none" strike="noStrike">
                <a:solidFill>
                  <a:srgbClr val="FFFFFF"/>
                </a:solidFill>
                <a:latin typeface="Times New Roman"/>
                <a:ea typeface="Times New Roman"/>
                <a:cs typeface="Times New Roman"/>
                <a:sym typeface="Times New Roman"/>
              </a:endParaRPr>
            </a:p>
          </p:txBody>
        </p:sp>
      </p:grpSp>
      <p:grpSp>
        <p:nvGrpSpPr>
          <p:cNvPr id="532" name="Google Shape;532;p38"/>
          <p:cNvGrpSpPr/>
          <p:nvPr/>
        </p:nvGrpSpPr>
        <p:grpSpPr>
          <a:xfrm>
            <a:off x="4101527" y="3990012"/>
            <a:ext cx="2822375" cy="1871827"/>
            <a:chOff x="5463249" y="3282196"/>
            <a:chExt cx="2328600" cy="1008499"/>
          </a:xfrm>
        </p:grpSpPr>
        <p:sp>
          <p:nvSpPr>
            <p:cNvPr id="533" name="Google Shape;533;p38"/>
            <p:cNvSpPr txBox="1"/>
            <p:nvPr/>
          </p:nvSpPr>
          <p:spPr>
            <a:xfrm>
              <a:off x="5463249" y="3757895"/>
              <a:ext cx="2328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800"/>
                <a:buFont typeface="Times New Roman"/>
                <a:buNone/>
              </a:pPr>
              <a:r>
                <a:rPr b="0" i="0" lang="en-US" sz="1800" u="none" cap="none" strike="noStrike">
                  <a:solidFill>
                    <a:srgbClr val="434343"/>
                  </a:solidFill>
                  <a:latin typeface="Times New Roman"/>
                  <a:ea typeface="Times New Roman"/>
                  <a:cs typeface="Times New Roman"/>
                  <a:sym typeface="Times New Roman"/>
                </a:rPr>
                <a:t>Sử dụng AI vào hệ thống như tạo mô hình 3D từ 2D</a:t>
              </a:r>
              <a:endParaRPr b="0" i="0" sz="1800" u="none" cap="none" strike="noStrike">
                <a:solidFill>
                  <a:srgbClr val="434343"/>
                </a:solidFill>
                <a:latin typeface="Times New Roman"/>
                <a:ea typeface="Times New Roman"/>
                <a:cs typeface="Times New Roman"/>
                <a:sym typeface="Times New Roman"/>
              </a:endParaRPr>
            </a:p>
          </p:txBody>
        </p:sp>
        <p:sp>
          <p:nvSpPr>
            <p:cNvPr id="534" name="Google Shape;534;p38"/>
            <p:cNvSpPr/>
            <p:nvPr/>
          </p:nvSpPr>
          <p:spPr>
            <a:xfrm>
              <a:off x="5463249" y="3282196"/>
              <a:ext cx="1780780" cy="464841"/>
            </a:xfrm>
            <a:prstGeom prst="roundRect">
              <a:avLst>
                <a:gd fmla="val 50000" name="adj"/>
              </a:avLst>
            </a:pr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700"/>
                <a:buFont typeface="Times New Roman"/>
                <a:buNone/>
              </a:pPr>
              <a:r>
                <a:rPr b="0" i="0" lang="en-US" sz="1700" u="none" cap="none" strike="noStrike">
                  <a:solidFill>
                    <a:srgbClr val="FFFFFF"/>
                  </a:solidFill>
                  <a:latin typeface="Times New Roman"/>
                  <a:ea typeface="Times New Roman"/>
                  <a:cs typeface="Times New Roman"/>
                  <a:sym typeface="Times New Roman"/>
                </a:rPr>
                <a:t>Sử dụng AI</a:t>
              </a:r>
              <a:endParaRPr b="0" i="0" sz="1800" u="none" cap="none" strike="noStrike">
                <a:solidFill>
                  <a:srgbClr val="FFFFFF"/>
                </a:solidFill>
                <a:latin typeface="Times New Roman"/>
                <a:ea typeface="Times New Roman"/>
                <a:cs typeface="Times New Roman"/>
                <a:sym typeface="Times New Roman"/>
              </a:endParaRPr>
            </a:p>
          </p:txBody>
        </p:sp>
      </p:grpSp>
      <p:grpSp>
        <p:nvGrpSpPr>
          <p:cNvPr id="535" name="Google Shape;535;p38"/>
          <p:cNvGrpSpPr/>
          <p:nvPr/>
        </p:nvGrpSpPr>
        <p:grpSpPr>
          <a:xfrm>
            <a:off x="1913885" y="1703088"/>
            <a:ext cx="1199679" cy="1352022"/>
            <a:chOff x="5066658" y="536650"/>
            <a:chExt cx="1461954" cy="1647602"/>
          </a:xfrm>
        </p:grpSpPr>
        <p:sp>
          <p:nvSpPr>
            <p:cNvPr id="536" name="Google Shape;536;p38"/>
            <p:cNvSpPr/>
            <p:nvPr/>
          </p:nvSpPr>
          <p:spPr>
            <a:xfrm>
              <a:off x="5302962" y="634546"/>
              <a:ext cx="1195605" cy="1389348"/>
            </a:xfrm>
            <a:custGeom>
              <a:rect b="b" l="l" r="r" t="t"/>
              <a:pathLst>
                <a:path extrusionOk="0" h="49007" w="42173">
                  <a:moveTo>
                    <a:pt x="27587" y="0"/>
                  </a:moveTo>
                  <a:lnTo>
                    <a:pt x="27587" y="0"/>
                  </a:lnTo>
                  <a:cubicBezTo>
                    <a:pt x="23646" y="1774"/>
                    <a:pt x="19276" y="4477"/>
                    <a:pt x="15073" y="8573"/>
                  </a:cubicBezTo>
                  <a:cubicBezTo>
                    <a:pt x="14359" y="9251"/>
                    <a:pt x="13669" y="9978"/>
                    <a:pt x="12978" y="10752"/>
                  </a:cubicBezTo>
                  <a:cubicBezTo>
                    <a:pt x="10847" y="13109"/>
                    <a:pt x="9073" y="15490"/>
                    <a:pt x="7584" y="17824"/>
                  </a:cubicBezTo>
                  <a:cubicBezTo>
                    <a:pt x="5739" y="20717"/>
                    <a:pt x="4346" y="23539"/>
                    <a:pt x="3286" y="26158"/>
                  </a:cubicBezTo>
                  <a:cubicBezTo>
                    <a:pt x="24" y="34219"/>
                    <a:pt x="0" y="40291"/>
                    <a:pt x="0" y="40291"/>
                  </a:cubicBezTo>
                  <a:lnTo>
                    <a:pt x="11811" y="49006"/>
                  </a:lnTo>
                  <a:cubicBezTo>
                    <a:pt x="11811" y="49006"/>
                    <a:pt x="18252" y="46982"/>
                    <a:pt x="25468" y="40755"/>
                  </a:cubicBezTo>
                  <a:cubicBezTo>
                    <a:pt x="27646" y="38886"/>
                    <a:pt x="29885" y="36624"/>
                    <a:pt x="32040" y="33921"/>
                  </a:cubicBezTo>
                  <a:cubicBezTo>
                    <a:pt x="33492" y="32123"/>
                    <a:pt x="34897" y="30111"/>
                    <a:pt x="36219" y="27897"/>
                  </a:cubicBezTo>
                  <a:cubicBezTo>
                    <a:pt x="37076" y="26444"/>
                    <a:pt x="37826" y="25003"/>
                    <a:pt x="38481" y="23587"/>
                  </a:cubicBezTo>
                  <a:cubicBezTo>
                    <a:pt x="40612" y="18979"/>
                    <a:pt x="41696" y="14597"/>
                    <a:pt x="42172" y="10764"/>
                  </a:cubicBezTo>
                  <a:lnTo>
                    <a:pt x="42172" y="10764"/>
                  </a:lnTo>
                  <a:cubicBezTo>
                    <a:pt x="42130" y="10790"/>
                    <a:pt x="41506" y="11133"/>
                    <a:pt x="40310" y="11133"/>
                  </a:cubicBezTo>
                  <a:cubicBezTo>
                    <a:pt x="38810" y="11133"/>
                    <a:pt x="36409" y="10594"/>
                    <a:pt x="33123" y="8216"/>
                  </a:cubicBezTo>
                  <a:cubicBezTo>
                    <a:pt x="33052" y="8168"/>
                    <a:pt x="32980" y="8120"/>
                    <a:pt x="32909" y="8061"/>
                  </a:cubicBezTo>
                  <a:cubicBezTo>
                    <a:pt x="29551" y="5584"/>
                    <a:pt x="28278" y="3417"/>
                    <a:pt x="27801" y="1941"/>
                  </a:cubicBezTo>
                  <a:cubicBezTo>
                    <a:pt x="27432" y="762"/>
                    <a:pt x="27575" y="48"/>
                    <a:pt x="27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7" name="Google Shape;537;p38"/>
            <p:cNvSpPr/>
            <p:nvPr/>
          </p:nvSpPr>
          <p:spPr>
            <a:xfrm>
              <a:off x="5456538" y="2010410"/>
              <a:ext cx="134719" cy="173842"/>
            </a:xfrm>
            <a:custGeom>
              <a:rect b="b" l="l" r="r" t="t"/>
              <a:pathLst>
                <a:path extrusionOk="0" h="6132" w="4752">
                  <a:moveTo>
                    <a:pt x="3084" y="0"/>
                  </a:moveTo>
                  <a:lnTo>
                    <a:pt x="1" y="4751"/>
                  </a:lnTo>
                  <a:lnTo>
                    <a:pt x="1870" y="6132"/>
                  </a:lnTo>
                  <a:lnTo>
                    <a:pt x="4751" y="1226"/>
                  </a:lnTo>
                  <a:lnTo>
                    <a:pt x="3084"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8" name="Google Shape;538;p38"/>
            <p:cNvSpPr/>
            <p:nvPr/>
          </p:nvSpPr>
          <p:spPr>
            <a:xfrm>
              <a:off x="5348522" y="1936471"/>
              <a:ext cx="148554" cy="173530"/>
            </a:xfrm>
            <a:custGeom>
              <a:rect b="b" l="l" r="r" t="t"/>
              <a:pathLst>
                <a:path extrusionOk="0" h="6121" w="5240">
                  <a:moveTo>
                    <a:pt x="3358" y="1"/>
                  </a:moveTo>
                  <a:lnTo>
                    <a:pt x="1" y="4549"/>
                  </a:lnTo>
                  <a:lnTo>
                    <a:pt x="2120" y="6120"/>
                  </a:lnTo>
                  <a:lnTo>
                    <a:pt x="5239" y="1382"/>
                  </a:lnTo>
                  <a:lnTo>
                    <a:pt x="3358" y="1"/>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39" name="Google Shape;539;p38"/>
            <p:cNvSpPr/>
            <p:nvPr/>
          </p:nvSpPr>
          <p:spPr>
            <a:xfrm>
              <a:off x="5240845" y="1862560"/>
              <a:ext cx="149886" cy="158675"/>
            </a:xfrm>
            <a:custGeom>
              <a:rect b="b" l="l" r="r" t="t"/>
              <a:pathLst>
                <a:path extrusionOk="0" h="5597" w="5287">
                  <a:moveTo>
                    <a:pt x="3632" y="0"/>
                  </a:moveTo>
                  <a:lnTo>
                    <a:pt x="0" y="4358"/>
                  </a:lnTo>
                  <a:lnTo>
                    <a:pt x="1679" y="5596"/>
                  </a:lnTo>
                  <a:lnTo>
                    <a:pt x="5287" y="1226"/>
                  </a:lnTo>
                  <a:lnTo>
                    <a:pt x="3632"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0" name="Google Shape;540;p38"/>
            <p:cNvSpPr/>
            <p:nvPr/>
          </p:nvSpPr>
          <p:spPr>
            <a:xfrm>
              <a:off x="5408597" y="1975623"/>
              <a:ext cx="135400" cy="169476"/>
            </a:xfrm>
            <a:custGeom>
              <a:rect b="b" l="l" r="r" t="t"/>
              <a:pathLst>
                <a:path extrusionOk="0" h="5978" w="4776">
                  <a:moveTo>
                    <a:pt x="3120" y="1"/>
                  </a:moveTo>
                  <a:lnTo>
                    <a:pt x="1" y="4739"/>
                  </a:lnTo>
                  <a:lnTo>
                    <a:pt x="1692" y="5978"/>
                  </a:lnTo>
                  <a:lnTo>
                    <a:pt x="4775" y="1227"/>
                  </a:lnTo>
                  <a:lnTo>
                    <a:pt x="312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1" name="Google Shape;541;p38"/>
            <p:cNvSpPr/>
            <p:nvPr/>
          </p:nvSpPr>
          <p:spPr>
            <a:xfrm>
              <a:off x="5288446" y="1897318"/>
              <a:ext cx="155301" cy="168115"/>
            </a:xfrm>
            <a:custGeom>
              <a:rect b="b" l="l" r="r" t="t"/>
              <a:pathLst>
                <a:path extrusionOk="0" h="5930" w="5478">
                  <a:moveTo>
                    <a:pt x="3608" y="0"/>
                  </a:moveTo>
                  <a:lnTo>
                    <a:pt x="0" y="4370"/>
                  </a:lnTo>
                  <a:lnTo>
                    <a:pt x="2120" y="5930"/>
                  </a:lnTo>
                  <a:lnTo>
                    <a:pt x="5477" y="1382"/>
                  </a:lnTo>
                  <a:lnTo>
                    <a:pt x="360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2" name="Google Shape;542;p38"/>
            <p:cNvSpPr/>
            <p:nvPr/>
          </p:nvSpPr>
          <p:spPr>
            <a:xfrm>
              <a:off x="5187517" y="1827434"/>
              <a:ext cx="156294" cy="158675"/>
            </a:xfrm>
            <a:custGeom>
              <a:rect b="b" l="l" r="r" t="t"/>
              <a:pathLst>
                <a:path extrusionOk="0" h="5597" w="5513">
                  <a:moveTo>
                    <a:pt x="3834" y="1"/>
                  </a:moveTo>
                  <a:lnTo>
                    <a:pt x="0" y="4204"/>
                  </a:lnTo>
                  <a:lnTo>
                    <a:pt x="1881" y="5597"/>
                  </a:lnTo>
                  <a:lnTo>
                    <a:pt x="5513" y="1239"/>
                  </a:lnTo>
                  <a:lnTo>
                    <a:pt x="383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3" name="Google Shape;543;p38"/>
            <p:cNvSpPr/>
            <p:nvPr/>
          </p:nvSpPr>
          <p:spPr>
            <a:xfrm>
              <a:off x="5775513" y="877143"/>
              <a:ext cx="566433" cy="499952"/>
            </a:xfrm>
            <a:custGeom>
              <a:rect b="b" l="l" r="r" t="t"/>
              <a:pathLst>
                <a:path extrusionOk="0" h="17635" w="19980">
                  <a:moveTo>
                    <a:pt x="10004" y="2067"/>
                  </a:moveTo>
                  <a:cubicBezTo>
                    <a:pt x="11395" y="2067"/>
                    <a:pt x="12798" y="2496"/>
                    <a:pt x="14003" y="3385"/>
                  </a:cubicBezTo>
                  <a:cubicBezTo>
                    <a:pt x="14134" y="3480"/>
                    <a:pt x="14253" y="3576"/>
                    <a:pt x="14372" y="3671"/>
                  </a:cubicBezTo>
                  <a:cubicBezTo>
                    <a:pt x="15193" y="4385"/>
                    <a:pt x="15824" y="5255"/>
                    <a:pt x="16217" y="6207"/>
                  </a:cubicBezTo>
                  <a:cubicBezTo>
                    <a:pt x="17110" y="8326"/>
                    <a:pt x="16884" y="10839"/>
                    <a:pt x="15420" y="12827"/>
                  </a:cubicBezTo>
                  <a:cubicBezTo>
                    <a:pt x="14102" y="14619"/>
                    <a:pt x="12064" y="15568"/>
                    <a:pt x="9998" y="15568"/>
                  </a:cubicBezTo>
                  <a:cubicBezTo>
                    <a:pt x="9059" y="15568"/>
                    <a:pt x="8114" y="15372"/>
                    <a:pt x="7228" y="14970"/>
                  </a:cubicBezTo>
                  <a:cubicBezTo>
                    <a:pt x="6799" y="14779"/>
                    <a:pt x="6383" y="14541"/>
                    <a:pt x="5990" y="14244"/>
                  </a:cubicBezTo>
                  <a:cubicBezTo>
                    <a:pt x="4406" y="13077"/>
                    <a:pt x="3478" y="11351"/>
                    <a:pt x="3287" y="9541"/>
                  </a:cubicBezTo>
                  <a:cubicBezTo>
                    <a:pt x="3108" y="7922"/>
                    <a:pt x="3513" y="6231"/>
                    <a:pt x="4561" y="4814"/>
                  </a:cubicBezTo>
                  <a:cubicBezTo>
                    <a:pt x="5886" y="3019"/>
                    <a:pt x="7932" y="2067"/>
                    <a:pt x="10004" y="2067"/>
                  </a:cubicBezTo>
                  <a:close/>
                  <a:moveTo>
                    <a:pt x="10000" y="0"/>
                  </a:moveTo>
                  <a:cubicBezTo>
                    <a:pt x="7295" y="0"/>
                    <a:pt x="4624" y="1238"/>
                    <a:pt x="2894" y="3588"/>
                  </a:cubicBezTo>
                  <a:cubicBezTo>
                    <a:pt x="1" y="7505"/>
                    <a:pt x="834" y="13017"/>
                    <a:pt x="4752" y="15911"/>
                  </a:cubicBezTo>
                  <a:cubicBezTo>
                    <a:pt x="6331" y="17074"/>
                    <a:pt x="8168" y="17635"/>
                    <a:pt x="9986" y="17635"/>
                  </a:cubicBezTo>
                  <a:cubicBezTo>
                    <a:pt x="12691" y="17635"/>
                    <a:pt x="15357" y="16395"/>
                    <a:pt x="17086" y="14053"/>
                  </a:cubicBezTo>
                  <a:cubicBezTo>
                    <a:pt x="19980" y="10136"/>
                    <a:pt x="19146" y="4612"/>
                    <a:pt x="15229" y="1718"/>
                  </a:cubicBezTo>
                  <a:cubicBezTo>
                    <a:pt x="13654" y="560"/>
                    <a:pt x="11819" y="0"/>
                    <a:pt x="10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544" name="Google Shape;544;p38"/>
            <p:cNvGrpSpPr/>
            <p:nvPr/>
          </p:nvGrpSpPr>
          <p:grpSpPr>
            <a:xfrm>
              <a:off x="5732307" y="1303227"/>
              <a:ext cx="784814" cy="788527"/>
              <a:chOff x="5732307" y="1303227"/>
              <a:chExt cx="784814" cy="788527"/>
            </a:xfrm>
          </p:grpSpPr>
          <p:sp>
            <p:nvSpPr>
              <p:cNvPr id="545" name="Google Shape;545;p38"/>
              <p:cNvSpPr/>
              <p:nvPr/>
            </p:nvSpPr>
            <p:spPr>
              <a:xfrm>
                <a:off x="5775201" y="1303227"/>
                <a:ext cx="741920" cy="788527"/>
              </a:xfrm>
              <a:custGeom>
                <a:rect b="b" l="l" r="r" t="t"/>
                <a:pathLst>
                  <a:path extrusionOk="0" h="27814" w="26170">
                    <a:moveTo>
                      <a:pt x="21824" y="1"/>
                    </a:moveTo>
                    <a:cubicBezTo>
                      <a:pt x="21169" y="1417"/>
                      <a:pt x="20419" y="2858"/>
                      <a:pt x="19562" y="4311"/>
                    </a:cubicBezTo>
                    <a:cubicBezTo>
                      <a:pt x="18240" y="6525"/>
                      <a:pt x="16835" y="8537"/>
                      <a:pt x="15383" y="10335"/>
                    </a:cubicBezTo>
                    <a:lnTo>
                      <a:pt x="15478" y="10407"/>
                    </a:lnTo>
                    <a:cubicBezTo>
                      <a:pt x="15478" y="10407"/>
                      <a:pt x="15169" y="24123"/>
                      <a:pt x="0" y="27516"/>
                    </a:cubicBezTo>
                    <a:cubicBezTo>
                      <a:pt x="313" y="27688"/>
                      <a:pt x="1017" y="27814"/>
                      <a:pt x="2006" y="27814"/>
                    </a:cubicBezTo>
                    <a:cubicBezTo>
                      <a:pt x="5797" y="27814"/>
                      <a:pt x="13780" y="25969"/>
                      <a:pt x="20003" y="17848"/>
                    </a:cubicBezTo>
                    <a:cubicBezTo>
                      <a:pt x="26170" y="9787"/>
                      <a:pt x="23324" y="2668"/>
                      <a:pt x="2182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6" name="Google Shape;546;p38"/>
              <p:cNvSpPr/>
              <p:nvPr/>
            </p:nvSpPr>
            <p:spPr>
              <a:xfrm>
                <a:off x="5732307" y="1596233"/>
                <a:ext cx="481723" cy="487081"/>
              </a:xfrm>
              <a:custGeom>
                <a:rect b="b" l="l" r="r" t="t"/>
                <a:pathLst>
                  <a:path extrusionOk="0" h="17181" w="16992">
                    <a:moveTo>
                      <a:pt x="16896" y="0"/>
                    </a:moveTo>
                    <a:cubicBezTo>
                      <a:pt x="14741" y="2703"/>
                      <a:pt x="12502" y="4965"/>
                      <a:pt x="10324" y="6834"/>
                    </a:cubicBezTo>
                    <a:cubicBezTo>
                      <a:pt x="11514" y="14776"/>
                      <a:pt x="1" y="16359"/>
                      <a:pt x="1513" y="17181"/>
                    </a:cubicBezTo>
                    <a:cubicBezTo>
                      <a:pt x="16682" y="13788"/>
                      <a:pt x="16991" y="72"/>
                      <a:pt x="16991" y="72"/>
                    </a:cubicBezTo>
                    <a:lnTo>
                      <a:pt x="16896"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547" name="Google Shape;547;p38"/>
            <p:cNvSpPr/>
            <p:nvPr/>
          </p:nvSpPr>
          <p:spPr>
            <a:xfrm>
              <a:off x="5276284" y="1776799"/>
              <a:ext cx="360527" cy="282564"/>
            </a:xfrm>
            <a:custGeom>
              <a:rect b="b" l="l" r="r" t="t"/>
              <a:pathLst>
                <a:path extrusionOk="0" h="9967" w="12717">
                  <a:moveTo>
                    <a:pt x="941" y="1"/>
                  </a:moveTo>
                  <a:lnTo>
                    <a:pt x="1" y="1275"/>
                  </a:lnTo>
                  <a:lnTo>
                    <a:pt x="703" y="1787"/>
                  </a:lnTo>
                  <a:lnTo>
                    <a:pt x="2382" y="3025"/>
                  </a:lnTo>
                  <a:lnTo>
                    <a:pt x="4037" y="4251"/>
                  </a:lnTo>
                  <a:lnTo>
                    <a:pt x="5906" y="5633"/>
                  </a:lnTo>
                  <a:lnTo>
                    <a:pt x="7787" y="7014"/>
                  </a:lnTo>
                  <a:lnTo>
                    <a:pt x="9442" y="8240"/>
                  </a:lnTo>
                  <a:lnTo>
                    <a:pt x="11109" y="9466"/>
                  </a:lnTo>
                  <a:lnTo>
                    <a:pt x="11776" y="9966"/>
                  </a:lnTo>
                  <a:lnTo>
                    <a:pt x="12716" y="8693"/>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48" name="Google Shape;548;p38"/>
            <p:cNvSpPr/>
            <p:nvPr/>
          </p:nvSpPr>
          <p:spPr>
            <a:xfrm>
              <a:off x="5522369" y="1375324"/>
              <a:ext cx="378416" cy="424088"/>
            </a:xfrm>
            <a:custGeom>
              <a:rect b="b" l="l" r="r" t="t"/>
              <a:pathLst>
                <a:path extrusionOk="0" h="14959" w="13348">
                  <a:moveTo>
                    <a:pt x="10176" y="1"/>
                  </a:moveTo>
                  <a:cubicBezTo>
                    <a:pt x="9316" y="1"/>
                    <a:pt x="8466" y="396"/>
                    <a:pt x="7918" y="1137"/>
                  </a:cubicBezTo>
                  <a:cubicBezTo>
                    <a:pt x="7001" y="2387"/>
                    <a:pt x="0" y="13983"/>
                    <a:pt x="1250" y="14900"/>
                  </a:cubicBezTo>
                  <a:cubicBezTo>
                    <a:pt x="1304" y="14940"/>
                    <a:pt x="1372" y="14959"/>
                    <a:pt x="1454" y="14959"/>
                  </a:cubicBezTo>
                  <a:cubicBezTo>
                    <a:pt x="3254" y="14959"/>
                    <a:pt x="11553" y="5655"/>
                    <a:pt x="12430" y="4470"/>
                  </a:cubicBezTo>
                  <a:cubicBezTo>
                    <a:pt x="13347" y="3220"/>
                    <a:pt x="13085" y="1470"/>
                    <a:pt x="11835" y="553"/>
                  </a:cubicBezTo>
                  <a:cubicBezTo>
                    <a:pt x="11337" y="180"/>
                    <a:pt x="10754" y="1"/>
                    <a:pt x="1017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nvGrpSpPr>
            <p:cNvPr id="549" name="Google Shape;549;p38"/>
            <p:cNvGrpSpPr/>
            <p:nvPr/>
          </p:nvGrpSpPr>
          <p:grpSpPr>
            <a:xfrm>
              <a:off x="6080681" y="536650"/>
              <a:ext cx="447931" cy="413570"/>
              <a:chOff x="6080681" y="536650"/>
              <a:chExt cx="447931" cy="413570"/>
            </a:xfrm>
          </p:grpSpPr>
          <p:sp>
            <p:nvSpPr>
              <p:cNvPr id="550" name="Google Shape;550;p38"/>
              <p:cNvSpPr/>
              <p:nvPr/>
            </p:nvSpPr>
            <p:spPr>
              <a:xfrm>
                <a:off x="6091143" y="536650"/>
                <a:ext cx="437469" cy="413570"/>
              </a:xfrm>
              <a:custGeom>
                <a:rect b="b" l="l" r="r" t="t"/>
                <a:pathLst>
                  <a:path extrusionOk="0" h="14588" w="15431">
                    <a:moveTo>
                      <a:pt x="13609" y="0"/>
                    </a:moveTo>
                    <a:cubicBezTo>
                      <a:pt x="13609" y="0"/>
                      <a:pt x="11488" y="6683"/>
                      <a:pt x="5183" y="6683"/>
                    </a:cubicBezTo>
                    <a:cubicBezTo>
                      <a:pt x="3697" y="6683"/>
                      <a:pt x="1978" y="6312"/>
                      <a:pt x="0" y="5394"/>
                    </a:cubicBezTo>
                    <a:lnTo>
                      <a:pt x="0" y="5394"/>
                    </a:lnTo>
                    <a:cubicBezTo>
                      <a:pt x="477" y="6870"/>
                      <a:pt x="1750" y="9037"/>
                      <a:pt x="5108" y="11514"/>
                    </a:cubicBezTo>
                    <a:cubicBezTo>
                      <a:pt x="8500" y="14025"/>
                      <a:pt x="10971" y="14588"/>
                      <a:pt x="12504" y="14588"/>
                    </a:cubicBezTo>
                    <a:cubicBezTo>
                      <a:pt x="13704" y="14588"/>
                      <a:pt x="14329" y="14243"/>
                      <a:pt x="14371" y="14217"/>
                    </a:cubicBezTo>
                    <a:cubicBezTo>
                      <a:pt x="15431" y="5811"/>
                      <a:pt x="13609" y="0"/>
                      <a:pt x="1360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51" name="Google Shape;551;p38"/>
              <p:cNvSpPr/>
              <p:nvPr/>
            </p:nvSpPr>
            <p:spPr>
              <a:xfrm>
                <a:off x="6080681" y="536650"/>
                <a:ext cx="396305" cy="189463"/>
              </a:xfrm>
              <a:custGeom>
                <a:rect b="b" l="l" r="r" t="t"/>
                <a:pathLst>
                  <a:path extrusionOk="0" h="6683" w="13979">
                    <a:moveTo>
                      <a:pt x="13971" y="0"/>
                    </a:moveTo>
                    <a:cubicBezTo>
                      <a:pt x="13733" y="0"/>
                      <a:pt x="7727" y="35"/>
                      <a:pt x="155" y="3453"/>
                    </a:cubicBezTo>
                    <a:cubicBezTo>
                      <a:pt x="143" y="3501"/>
                      <a:pt x="0" y="4215"/>
                      <a:pt x="369" y="5394"/>
                    </a:cubicBezTo>
                    <a:cubicBezTo>
                      <a:pt x="2347" y="6312"/>
                      <a:pt x="4066" y="6683"/>
                      <a:pt x="5552" y="6683"/>
                    </a:cubicBezTo>
                    <a:cubicBezTo>
                      <a:pt x="11857" y="6683"/>
                      <a:pt x="13978" y="0"/>
                      <a:pt x="13978" y="0"/>
                    </a:cubicBezTo>
                    <a:cubicBezTo>
                      <a:pt x="13978" y="0"/>
                      <a:pt x="13976" y="0"/>
                      <a:pt x="1397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552" name="Google Shape;552;p38"/>
            <p:cNvGrpSpPr/>
            <p:nvPr/>
          </p:nvGrpSpPr>
          <p:grpSpPr>
            <a:xfrm>
              <a:off x="5066658" y="871105"/>
              <a:ext cx="663645" cy="833582"/>
              <a:chOff x="5066658" y="871105"/>
              <a:chExt cx="663645" cy="833582"/>
            </a:xfrm>
          </p:grpSpPr>
          <p:sp>
            <p:nvSpPr>
              <p:cNvPr id="553" name="Google Shape;553;p38"/>
              <p:cNvSpPr/>
              <p:nvPr/>
            </p:nvSpPr>
            <p:spPr>
              <a:xfrm>
                <a:off x="5149017" y="1139842"/>
                <a:ext cx="368975" cy="564845"/>
              </a:xfrm>
              <a:custGeom>
                <a:rect b="b" l="l" r="r" t="t"/>
                <a:pathLst>
                  <a:path extrusionOk="0" h="19924" w="13015">
                    <a:moveTo>
                      <a:pt x="13014" y="1"/>
                    </a:moveTo>
                    <a:lnTo>
                      <a:pt x="13014" y="1"/>
                    </a:lnTo>
                    <a:cubicBezTo>
                      <a:pt x="13014" y="1"/>
                      <a:pt x="1" y="4335"/>
                      <a:pt x="1239" y="19837"/>
                    </a:cubicBezTo>
                    <a:cubicBezTo>
                      <a:pt x="1300" y="19896"/>
                      <a:pt x="1353" y="19924"/>
                      <a:pt x="1400" y="19924"/>
                    </a:cubicBezTo>
                    <a:cubicBezTo>
                      <a:pt x="2313" y="19924"/>
                      <a:pt x="948" y="9332"/>
                      <a:pt x="8716" y="8335"/>
                    </a:cubicBezTo>
                    <a:cubicBezTo>
                      <a:pt x="9776" y="5716"/>
                      <a:pt x="11169" y="2894"/>
                      <a:pt x="13014"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554" name="Google Shape;554;p38"/>
              <p:cNvSpPr/>
              <p:nvPr/>
            </p:nvSpPr>
            <p:spPr>
              <a:xfrm>
                <a:off x="5066658" y="871105"/>
                <a:ext cx="663645" cy="831109"/>
              </a:xfrm>
              <a:custGeom>
                <a:rect b="b" l="l" r="r" t="t"/>
                <a:pathLst>
                  <a:path extrusionOk="0" h="29316" w="23409">
                    <a:moveTo>
                      <a:pt x="20731" y="1"/>
                    </a:moveTo>
                    <a:cubicBezTo>
                      <a:pt x="17052" y="1"/>
                      <a:pt x="11787" y="1284"/>
                      <a:pt x="7478" y="7349"/>
                    </a:cubicBezTo>
                    <a:cubicBezTo>
                      <a:pt x="1" y="17862"/>
                      <a:pt x="2894" y="28113"/>
                      <a:pt x="4144" y="29316"/>
                    </a:cubicBezTo>
                    <a:cubicBezTo>
                      <a:pt x="2906" y="13814"/>
                      <a:pt x="15919" y="9480"/>
                      <a:pt x="15919" y="9480"/>
                    </a:cubicBezTo>
                    <a:cubicBezTo>
                      <a:pt x="17408" y="7146"/>
                      <a:pt x="19182" y="4765"/>
                      <a:pt x="21313" y="2408"/>
                    </a:cubicBezTo>
                    <a:cubicBezTo>
                      <a:pt x="22004" y="1634"/>
                      <a:pt x="22694" y="907"/>
                      <a:pt x="23408" y="229"/>
                    </a:cubicBezTo>
                    <a:cubicBezTo>
                      <a:pt x="22680" y="103"/>
                      <a:pt x="21769" y="1"/>
                      <a:pt x="2073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TÀI LIỆU THAM KHẢO</a:t>
            </a:r>
            <a:endParaRPr b="0" i="0" sz="4400" u="none" cap="none" strike="noStrike">
              <a:solidFill>
                <a:schemeClr val="lt1"/>
              </a:solidFill>
              <a:latin typeface="Times New Roman"/>
              <a:ea typeface="Times New Roman"/>
              <a:cs typeface="Times New Roman"/>
              <a:sym typeface="Times New Roman"/>
            </a:endParaRPr>
          </a:p>
        </p:txBody>
      </p:sp>
      <p:sp>
        <p:nvSpPr>
          <p:cNvPr id="560" name="Google Shape;560;p39"/>
          <p:cNvSpPr/>
          <p:nvPr/>
        </p:nvSpPr>
        <p:spPr>
          <a:xfrm>
            <a:off x="0" y="1223023"/>
            <a:ext cx="12060820" cy="5355312"/>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[1] Kesim, Mehmet, and Yasin Ozarslan. "Augmented reality in education: current technologies and the potential for education." Procedia-social and behavioral sciences 47 (2012): 297-302.</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[2] Wu, Hsin-Kai, et al. "Current status, opportunities and challenges of augmented reality in education." Computers &amp; education 62 (2013): 41-49.</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[3] Chen, Peng, et al. "A review of using Augmented Reality in Education from 2011 to 2016." Innovations in smart learning. Springer, Singapore, 2017. 13-18.</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[4] Lee, Kangdon. "Augmented reality in education and training." TechTrends 56.2 (2012): 13-21.</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[5] Wang, Minjuan, et al. "Augmented reality in education and training: pedagogical approaches and illustrative case studies." Journal of ambient intelligence and humanized computing 9.5 (2018): 1391-1402.</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[6] Paavilainen, Janne, et al. "The Pokémon GO experience: A location-based augmented reality mobile game goes mainstream." Proceedings of the 2017 CHI conference on human factors in computing systems. 2017.</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[7] Chatzopoulos, Dimitris, et al. "Mobile augmented reality survey: From where we are to where we go." Ieee Access 5 (2017): 6917-6950.</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[8] Khan, Tasneem, Kevin Johnston, and Jacques Ophoff. "The impact of an augmented reality application on learning motivation of students." Advances in Human-Computer Interaction 2019 (2019). </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[9] Pasaréti, Otília, et al. "Augmented Reality in education." INFODIDACT 2011 Informatika Szakmódszertani Konferencia (2011).</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Times New Roman"/>
                <a:ea typeface="Times New Roman"/>
                <a:cs typeface="Times New Roman"/>
                <a:sym typeface="Times New Roman"/>
              </a:rPr>
              <a:t>[10] Mota, José Miguel, et al. "Augmented reality mobile app development for all." Computers &amp; Electrical Engineering 65 (2018): 250-260.</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Topic 1: Introduction to Human Resources Management | The Borgen Project" id="149" name="Google Shape;149;p4"/>
          <p:cNvPicPr preferRelativeResize="0"/>
          <p:nvPr/>
        </p:nvPicPr>
        <p:blipFill rotWithShape="1">
          <a:blip r:embed="rId3">
            <a:alphaModFix/>
          </a:blip>
          <a:srcRect b="0" l="0" r="0" t="0"/>
          <a:stretch/>
        </p:blipFill>
        <p:spPr>
          <a:xfrm>
            <a:off x="5743852" y="1912348"/>
            <a:ext cx="5611797" cy="4251522"/>
          </a:xfrm>
          <a:prstGeom prst="rect">
            <a:avLst/>
          </a:prstGeom>
          <a:noFill/>
          <a:ln>
            <a:noFill/>
          </a:ln>
        </p:spPr>
      </p:pic>
      <p:pic>
        <p:nvPicPr>
          <p:cNvPr descr="5 Possible Ways 5G will Impact Cloud Computing - CloudCow" id="150" name="Google Shape;150;p4"/>
          <p:cNvPicPr preferRelativeResize="0"/>
          <p:nvPr/>
        </p:nvPicPr>
        <p:blipFill rotWithShape="1">
          <a:blip r:embed="rId4">
            <a:alphaModFix/>
          </a:blip>
          <a:srcRect b="0" l="0" r="0" t="0"/>
          <a:stretch/>
        </p:blipFill>
        <p:spPr>
          <a:xfrm>
            <a:off x="201415" y="1141515"/>
            <a:ext cx="2573784" cy="2669479"/>
          </a:xfrm>
          <a:prstGeom prst="rect">
            <a:avLst/>
          </a:prstGeom>
          <a:noFill/>
          <a:ln>
            <a:noFill/>
          </a:ln>
        </p:spPr>
      </p:pic>
      <p:pic>
        <p:nvPicPr>
          <p:cNvPr descr="Phát triển đô thị thông minh tại các nước phát triển: Không thể thiếu cơ  chế chính sách | Xã hội" id="151" name="Google Shape;151;p4"/>
          <p:cNvPicPr preferRelativeResize="0"/>
          <p:nvPr/>
        </p:nvPicPr>
        <p:blipFill rotWithShape="1">
          <a:blip r:embed="rId5">
            <a:alphaModFix/>
          </a:blip>
          <a:srcRect b="-1" l="21360" r="33700" t="0"/>
          <a:stretch/>
        </p:blipFill>
        <p:spPr>
          <a:xfrm>
            <a:off x="201415" y="4038109"/>
            <a:ext cx="2573784" cy="2669479"/>
          </a:xfrm>
          <a:prstGeom prst="rect">
            <a:avLst/>
          </a:prstGeom>
          <a:noFill/>
          <a:ln>
            <a:noFill/>
          </a:ln>
        </p:spPr>
      </p:pic>
      <p:sp>
        <p:nvSpPr>
          <p:cNvPr id="152" name="Google Shape;152;p4"/>
          <p:cNvSpPr/>
          <p:nvPr/>
        </p:nvSpPr>
        <p:spPr>
          <a:xfrm>
            <a:off x="2874609" y="3340223"/>
            <a:ext cx="2769832" cy="1216241"/>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40"/>
          <p:cNvSpPr/>
          <p:nvPr/>
        </p:nvSpPr>
        <p:spPr>
          <a:xfrm>
            <a:off x="0" y="0"/>
            <a:ext cx="12192000" cy="6858000"/>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6" name="Google Shape;566;p40"/>
          <p:cNvSpPr txBox="1"/>
          <p:nvPr/>
        </p:nvSpPr>
        <p:spPr>
          <a:xfrm>
            <a:off x="1623301" y="2265467"/>
            <a:ext cx="9147940" cy="2337238"/>
          </a:xfrm>
          <a:prstGeom prst="rect">
            <a:avLst/>
          </a:prstGeom>
          <a:noFill/>
          <a:ln>
            <a:noFill/>
          </a:ln>
        </p:spPr>
        <p:txBody>
          <a:bodyPr anchorCtr="0" anchor="b" bIns="45700" lIns="91425" spcFirstLastPara="1" rIns="91425" wrap="square" tIns="45700">
            <a:normAutofit lnSpcReduction="10000"/>
          </a:bodyPr>
          <a:lstStyle/>
          <a:p>
            <a:pPr indent="0" lvl="0" marL="0" marR="0" rtl="0" algn="ctr">
              <a:lnSpc>
                <a:spcPct val="90000"/>
              </a:lnSpc>
              <a:spcBef>
                <a:spcPts val="0"/>
              </a:spcBef>
              <a:spcAft>
                <a:spcPts val="0"/>
              </a:spcAft>
              <a:buClr>
                <a:srgbClr val="000000"/>
              </a:buClr>
              <a:buSzPts val="16600"/>
              <a:buFont typeface="Arial"/>
              <a:buNone/>
            </a:pPr>
            <a:r>
              <a:rPr b="0" i="0" lang="en-US" sz="16600" u="none" cap="none" strike="noStrike">
                <a:solidFill>
                  <a:srgbClr val="FFFFFF"/>
                </a:solidFill>
                <a:latin typeface="Calibri"/>
                <a:ea typeface="Calibri"/>
                <a:cs typeface="Calibri"/>
                <a:sym typeface="Calibri"/>
              </a:rPr>
              <a:t>CẢM ƠN</a:t>
            </a:r>
            <a:endParaRPr b="0" i="0" sz="1400" u="none" cap="none" strike="noStrike">
              <a:solidFill>
                <a:srgbClr val="000000"/>
              </a:solidFill>
              <a:latin typeface="Arial"/>
              <a:ea typeface="Arial"/>
              <a:cs typeface="Arial"/>
              <a:sym typeface="Arial"/>
            </a:endParaRPr>
          </a:p>
        </p:txBody>
      </p:sp>
      <p:sp>
        <p:nvSpPr>
          <p:cNvPr id="567" name="Google Shape;567;p40"/>
          <p:cNvSpPr/>
          <p:nvPr/>
        </p:nvSpPr>
        <p:spPr>
          <a:xfrm>
            <a:off x="1261869" y="2383077"/>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8" name="Google Shape;568;p40"/>
          <p:cNvSpPr/>
          <p:nvPr/>
        </p:nvSpPr>
        <p:spPr>
          <a:xfrm>
            <a:off x="10724364" y="2265467"/>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9" name="Google Shape;569;p40"/>
          <p:cNvSpPr/>
          <p:nvPr/>
        </p:nvSpPr>
        <p:spPr>
          <a:xfrm>
            <a:off x="11024834" y="253720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0" name="Google Shape;570;p40"/>
          <p:cNvSpPr/>
          <p:nvPr/>
        </p:nvSpPr>
        <p:spPr>
          <a:xfrm>
            <a:off x="1064053" y="2832967"/>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1" name="Google Shape;571;p40"/>
          <p:cNvSpPr/>
          <p:nvPr/>
        </p:nvSpPr>
        <p:spPr>
          <a:xfrm>
            <a:off x="10772266" y="2803988"/>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2" name="Google Shape;572;p40"/>
          <p:cNvSpPr/>
          <p:nvPr/>
        </p:nvSpPr>
        <p:spPr>
          <a:xfrm>
            <a:off x="1413405" y="3242499"/>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73" name="Google Shape;573;p40"/>
          <p:cNvCxnSpPr/>
          <p:nvPr/>
        </p:nvCxnSpPr>
        <p:spPr>
          <a:xfrm>
            <a:off x="0" y="5831729"/>
            <a:ext cx="12188952" cy="0"/>
          </a:xfrm>
          <a:prstGeom prst="straightConnector1">
            <a:avLst/>
          </a:prstGeom>
          <a:noFill/>
          <a:ln cap="sq" cmpd="sng" w="25400">
            <a:solidFill>
              <a:srgbClr val="FFFFFF"/>
            </a:solidFill>
            <a:prstDash val="solid"/>
            <a:bevel/>
            <a:headEnd len="sm" w="sm" type="none"/>
            <a:tailEnd len="sm" w="sm" type="none"/>
          </a:ln>
        </p:spPr>
      </p:cxnSp>
      <p:pic>
        <p:nvPicPr>
          <p:cNvPr id="574" name="Google Shape;574;p40"/>
          <p:cNvPicPr preferRelativeResize="0"/>
          <p:nvPr/>
        </p:nvPicPr>
        <p:blipFill rotWithShape="1">
          <a:blip r:embed="rId3">
            <a:alphaModFix/>
          </a:blip>
          <a:srcRect b="0" l="0" r="0" t="0"/>
          <a:stretch/>
        </p:blipFill>
        <p:spPr>
          <a:xfrm>
            <a:off x="10023923" y="4823235"/>
            <a:ext cx="2001822" cy="2001822"/>
          </a:xfrm>
          <a:prstGeom prst="rect">
            <a:avLst/>
          </a:prstGeom>
          <a:noFill/>
          <a:ln>
            <a:noFill/>
          </a:ln>
        </p:spPr>
      </p:pic>
      <p:sp>
        <p:nvSpPr>
          <p:cNvPr id="575" name="Google Shape;575;p40"/>
          <p:cNvSpPr txBox="1"/>
          <p:nvPr/>
        </p:nvSpPr>
        <p:spPr>
          <a:xfrm>
            <a:off x="9838837" y="4396979"/>
            <a:ext cx="22846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Link tải phần mềm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All Education Schools | Find Education Degrees and Programs" id="158" name="Google Shape;158;p5"/>
          <p:cNvPicPr preferRelativeResize="0"/>
          <p:nvPr/>
        </p:nvPicPr>
        <p:blipFill rotWithShape="1">
          <a:blip r:embed="rId3">
            <a:alphaModFix/>
          </a:blip>
          <a:srcRect b="0" l="0" r="0" t="0"/>
          <a:stretch/>
        </p:blipFill>
        <p:spPr>
          <a:xfrm>
            <a:off x="7509277" y="1988839"/>
            <a:ext cx="4337846" cy="3718154"/>
          </a:xfrm>
          <a:prstGeom prst="rect">
            <a:avLst/>
          </a:prstGeom>
          <a:noFill/>
          <a:ln>
            <a:noFill/>
          </a:ln>
        </p:spPr>
      </p:pic>
      <p:pic>
        <p:nvPicPr>
          <p:cNvPr descr="Topic 1: Introduction to Human Resources Management | The Borgen Project" id="159" name="Google Shape;159;p5"/>
          <p:cNvPicPr preferRelativeResize="0"/>
          <p:nvPr/>
        </p:nvPicPr>
        <p:blipFill rotWithShape="1">
          <a:blip r:embed="rId4">
            <a:alphaModFix/>
          </a:blip>
          <a:srcRect b="0" l="0" r="0" t="0"/>
          <a:stretch/>
        </p:blipFill>
        <p:spPr>
          <a:xfrm>
            <a:off x="3466483" y="2684359"/>
            <a:ext cx="2481556" cy="2327114"/>
          </a:xfrm>
          <a:prstGeom prst="rect">
            <a:avLst/>
          </a:prstGeom>
          <a:noFill/>
          <a:ln>
            <a:noFill/>
          </a:ln>
        </p:spPr>
      </p:pic>
      <p:pic>
        <p:nvPicPr>
          <p:cNvPr descr="5 Possible Ways 5G will Impact Cloud Computing - CloudCow" id="160" name="Google Shape;160;p5"/>
          <p:cNvPicPr preferRelativeResize="0"/>
          <p:nvPr/>
        </p:nvPicPr>
        <p:blipFill rotWithShape="1">
          <a:blip r:embed="rId5">
            <a:alphaModFix/>
          </a:blip>
          <a:srcRect b="0" l="0" r="0" t="0"/>
          <a:stretch/>
        </p:blipFill>
        <p:spPr>
          <a:xfrm>
            <a:off x="186087" y="2119702"/>
            <a:ext cx="1408787" cy="1461167"/>
          </a:xfrm>
          <a:prstGeom prst="rect">
            <a:avLst/>
          </a:prstGeom>
          <a:noFill/>
          <a:ln>
            <a:noFill/>
          </a:ln>
        </p:spPr>
      </p:pic>
      <p:pic>
        <p:nvPicPr>
          <p:cNvPr descr="Phát triển đô thị thông minh tại các nước phát triển: Không thể thiếu cơ  chế chính sách | Xã hội" id="161" name="Google Shape;161;p5"/>
          <p:cNvPicPr preferRelativeResize="0"/>
          <p:nvPr/>
        </p:nvPicPr>
        <p:blipFill rotWithShape="1">
          <a:blip r:embed="rId6">
            <a:alphaModFix/>
          </a:blip>
          <a:srcRect b="-1" l="21360" r="33700" t="0"/>
          <a:stretch/>
        </p:blipFill>
        <p:spPr>
          <a:xfrm>
            <a:off x="186087" y="4162311"/>
            <a:ext cx="1408787" cy="1461167"/>
          </a:xfrm>
          <a:prstGeom prst="rect">
            <a:avLst/>
          </a:prstGeom>
          <a:noFill/>
          <a:ln>
            <a:noFill/>
          </a:ln>
        </p:spPr>
      </p:pic>
      <p:sp>
        <p:nvSpPr>
          <p:cNvPr id="162" name="Google Shape;162;p5"/>
          <p:cNvSpPr/>
          <p:nvPr/>
        </p:nvSpPr>
        <p:spPr>
          <a:xfrm>
            <a:off x="1799458" y="3533521"/>
            <a:ext cx="1516096" cy="628790"/>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5"/>
          <p:cNvSpPr/>
          <p:nvPr/>
        </p:nvSpPr>
        <p:spPr>
          <a:xfrm>
            <a:off x="6028415" y="3533521"/>
            <a:ext cx="1516096" cy="628790"/>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All Education Schools | Find Education Degrees and Programs" id="169" name="Google Shape;169;p6"/>
          <p:cNvPicPr preferRelativeResize="0"/>
          <p:nvPr/>
        </p:nvPicPr>
        <p:blipFill rotWithShape="1">
          <a:blip r:embed="rId3">
            <a:alphaModFix/>
          </a:blip>
          <a:srcRect b="0" l="0" r="0" t="0"/>
          <a:stretch/>
        </p:blipFill>
        <p:spPr>
          <a:xfrm>
            <a:off x="681559" y="2100994"/>
            <a:ext cx="4337846" cy="3718154"/>
          </a:xfrm>
          <a:prstGeom prst="rect">
            <a:avLst/>
          </a:prstGeom>
          <a:noFill/>
          <a:ln>
            <a:noFill/>
          </a:ln>
        </p:spPr>
      </p:pic>
      <p:pic>
        <p:nvPicPr>
          <p:cNvPr descr="VIDEO: RCMP unveil new, state-of-the-art forensics lab in Surrey – Surrey  Now-Leader" id="170" name="Google Shape;170;p6"/>
          <p:cNvPicPr preferRelativeResize="0"/>
          <p:nvPr/>
        </p:nvPicPr>
        <p:blipFill rotWithShape="1">
          <a:blip r:embed="rId4">
            <a:alphaModFix/>
          </a:blip>
          <a:srcRect b="0" l="0" r="0" t="0"/>
          <a:stretch/>
        </p:blipFill>
        <p:spPr>
          <a:xfrm>
            <a:off x="6977746" y="1979990"/>
            <a:ext cx="4774780" cy="3839158"/>
          </a:xfrm>
          <a:prstGeom prst="rect">
            <a:avLst/>
          </a:prstGeom>
          <a:noFill/>
          <a:ln>
            <a:noFill/>
          </a:ln>
        </p:spPr>
      </p:pic>
      <p:sp>
        <p:nvSpPr>
          <p:cNvPr id="171" name="Google Shape;171;p6"/>
          <p:cNvSpPr/>
          <p:nvPr/>
        </p:nvSpPr>
        <p:spPr>
          <a:xfrm>
            <a:off x="5214255" y="3645676"/>
            <a:ext cx="1516096" cy="628790"/>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All Education Schools | Find Education Degrees and Programs" id="177" name="Google Shape;177;p7"/>
          <p:cNvPicPr preferRelativeResize="0"/>
          <p:nvPr/>
        </p:nvPicPr>
        <p:blipFill rotWithShape="1">
          <a:blip r:embed="rId3">
            <a:alphaModFix/>
          </a:blip>
          <a:srcRect b="0" l="0" r="0" t="0"/>
          <a:stretch/>
        </p:blipFill>
        <p:spPr>
          <a:xfrm>
            <a:off x="244679" y="2728020"/>
            <a:ext cx="2955721" cy="2533475"/>
          </a:xfrm>
          <a:prstGeom prst="rect">
            <a:avLst/>
          </a:prstGeom>
          <a:noFill/>
          <a:ln>
            <a:noFill/>
          </a:ln>
        </p:spPr>
      </p:pic>
      <p:pic>
        <p:nvPicPr>
          <p:cNvPr descr="VIDEO: RCMP unveil new, state-of-the-art forensics lab in Surrey – Surrey  Now-Leader" id="178" name="Google Shape;178;p7"/>
          <p:cNvPicPr preferRelativeResize="0"/>
          <p:nvPr/>
        </p:nvPicPr>
        <p:blipFill rotWithShape="1">
          <a:blip r:embed="rId4">
            <a:alphaModFix/>
          </a:blip>
          <a:srcRect b="0" l="0" r="0" t="0"/>
          <a:stretch/>
        </p:blipFill>
        <p:spPr>
          <a:xfrm>
            <a:off x="5127246" y="2932333"/>
            <a:ext cx="2896790" cy="2329162"/>
          </a:xfrm>
          <a:prstGeom prst="rect">
            <a:avLst/>
          </a:prstGeom>
          <a:noFill/>
          <a:ln>
            <a:noFill/>
          </a:ln>
        </p:spPr>
      </p:pic>
      <p:sp>
        <p:nvSpPr>
          <p:cNvPr id="179" name="Google Shape;179;p7"/>
          <p:cNvSpPr/>
          <p:nvPr/>
        </p:nvSpPr>
        <p:spPr>
          <a:xfrm>
            <a:off x="3405775" y="3680362"/>
            <a:ext cx="1516096" cy="628790"/>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7"/>
          <p:cNvSpPr/>
          <p:nvPr/>
        </p:nvSpPr>
        <p:spPr>
          <a:xfrm>
            <a:off x="8150495" y="3680362"/>
            <a:ext cx="1516096" cy="628790"/>
          </a:xfrm>
          <a:prstGeom prst="rightArrow">
            <a:avLst>
              <a:gd fmla="val 50000"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s Nepal Expensive to Travel?" id="181" name="Google Shape;181;p7"/>
          <p:cNvPicPr preferRelativeResize="0"/>
          <p:nvPr/>
        </p:nvPicPr>
        <p:blipFill rotWithShape="1">
          <a:blip r:embed="rId5">
            <a:alphaModFix/>
          </a:blip>
          <a:srcRect b="0" l="0" r="0" t="0"/>
          <a:stretch/>
        </p:blipFill>
        <p:spPr>
          <a:xfrm>
            <a:off x="9666591" y="3177638"/>
            <a:ext cx="2390775" cy="191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Is Nepal Expensive to Travel?" id="187" name="Google Shape;187;p8"/>
          <p:cNvPicPr preferRelativeResize="0"/>
          <p:nvPr/>
        </p:nvPicPr>
        <p:blipFill rotWithShape="1">
          <a:blip r:embed="rId3">
            <a:alphaModFix/>
          </a:blip>
          <a:srcRect b="0" l="0" r="0" t="0"/>
          <a:stretch/>
        </p:blipFill>
        <p:spPr>
          <a:xfrm>
            <a:off x="3705225" y="1514473"/>
            <a:ext cx="2390775" cy="1914525"/>
          </a:xfrm>
          <a:prstGeom prst="rect">
            <a:avLst/>
          </a:prstGeom>
          <a:noFill/>
          <a:ln>
            <a:noFill/>
          </a:ln>
        </p:spPr>
      </p:pic>
      <p:pic>
        <p:nvPicPr>
          <p:cNvPr descr="Hình ảnh Cậu Bé Dễ Thương đặt Câu Hỏi Câu Hỏi Tại Sao Câu Hỏi, Clipart Bối  Rối, Câu Hỏi Dễ Thương Cậu Bé, Câu Hỏi Vector và PNG với nền trong" id="188" name="Google Shape;188;p8"/>
          <p:cNvPicPr preferRelativeResize="0"/>
          <p:nvPr/>
        </p:nvPicPr>
        <p:blipFill rotWithShape="1">
          <a:blip r:embed="rId4">
            <a:alphaModFix/>
          </a:blip>
          <a:srcRect b="0" l="0" r="0" t="0"/>
          <a:stretch/>
        </p:blipFill>
        <p:spPr>
          <a:xfrm>
            <a:off x="913386" y="2989277"/>
            <a:ext cx="2143125" cy="2143125"/>
          </a:xfrm>
          <a:prstGeom prst="rect">
            <a:avLst/>
          </a:prstGeom>
          <a:noFill/>
          <a:ln>
            <a:noFill/>
          </a:ln>
        </p:spPr>
      </p:pic>
      <p:sp>
        <p:nvSpPr>
          <p:cNvPr id="189" name="Google Shape;189;p8"/>
          <p:cNvSpPr/>
          <p:nvPr/>
        </p:nvSpPr>
        <p:spPr>
          <a:xfrm>
            <a:off x="4515972" y="3543299"/>
            <a:ext cx="550862" cy="1219200"/>
          </a:xfrm>
          <a:prstGeom prst="downArrow">
            <a:avLst>
              <a:gd fmla="val 50000" name="adj1"/>
              <a:gd fmla="val 50000" name="adj2"/>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7 ways 3PLs can reduce your logistics costs - Kanban Logistics" id="190" name="Google Shape;190;p8"/>
          <p:cNvPicPr preferRelativeResize="0"/>
          <p:nvPr/>
        </p:nvPicPr>
        <p:blipFill rotWithShape="1">
          <a:blip r:embed="rId5">
            <a:alphaModFix/>
          </a:blip>
          <a:srcRect b="0" l="0" r="0" t="0"/>
          <a:stretch/>
        </p:blipFill>
        <p:spPr>
          <a:xfrm>
            <a:off x="3705225" y="4810125"/>
            <a:ext cx="2228850" cy="204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p:nvPr/>
        </p:nvSpPr>
        <p:spPr>
          <a:xfrm>
            <a:off x="0" y="0"/>
            <a:ext cx="12192000" cy="9144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Times New Roman"/>
                <a:ea typeface="Times New Roman"/>
                <a:cs typeface="Times New Roman"/>
                <a:sym typeface="Times New Roman"/>
              </a:rPr>
              <a:t>1. GIỚI THIỆU ĐỀ TÀI</a:t>
            </a:r>
            <a:endParaRPr b="0" i="0" sz="4400" u="none" cap="none" strike="noStrike">
              <a:solidFill>
                <a:schemeClr val="lt1"/>
              </a:solidFill>
              <a:latin typeface="Times New Roman"/>
              <a:ea typeface="Times New Roman"/>
              <a:cs typeface="Times New Roman"/>
              <a:sym typeface="Times New Roman"/>
            </a:endParaRPr>
          </a:p>
        </p:txBody>
      </p:sp>
      <p:pic>
        <p:nvPicPr>
          <p:cNvPr descr="Is Nepal Expensive to Travel?" id="196" name="Google Shape;196;p9"/>
          <p:cNvPicPr preferRelativeResize="0"/>
          <p:nvPr/>
        </p:nvPicPr>
        <p:blipFill rotWithShape="1">
          <a:blip r:embed="rId3">
            <a:alphaModFix/>
          </a:blip>
          <a:srcRect b="0" l="0" r="0" t="0"/>
          <a:stretch/>
        </p:blipFill>
        <p:spPr>
          <a:xfrm>
            <a:off x="3705225" y="1514473"/>
            <a:ext cx="2390775" cy="1914525"/>
          </a:xfrm>
          <a:prstGeom prst="rect">
            <a:avLst/>
          </a:prstGeom>
          <a:noFill/>
          <a:ln>
            <a:noFill/>
          </a:ln>
        </p:spPr>
      </p:pic>
      <p:pic>
        <p:nvPicPr>
          <p:cNvPr descr="Hình ảnh Cậu Bé Dễ Thương đặt Câu Hỏi Câu Hỏi Tại Sao Câu Hỏi, Clipart Bối  Rối, Câu Hỏi Dễ Thương Cậu Bé, Câu Hỏi Vector và PNG với nền trong" id="197" name="Google Shape;197;p9"/>
          <p:cNvPicPr preferRelativeResize="0"/>
          <p:nvPr/>
        </p:nvPicPr>
        <p:blipFill rotWithShape="1">
          <a:blip r:embed="rId4">
            <a:alphaModFix/>
          </a:blip>
          <a:srcRect b="0" l="0" r="0" t="0"/>
          <a:stretch/>
        </p:blipFill>
        <p:spPr>
          <a:xfrm>
            <a:off x="913386" y="2989277"/>
            <a:ext cx="2143125" cy="2143125"/>
          </a:xfrm>
          <a:prstGeom prst="rect">
            <a:avLst/>
          </a:prstGeom>
          <a:noFill/>
          <a:ln>
            <a:noFill/>
          </a:ln>
        </p:spPr>
      </p:pic>
      <p:sp>
        <p:nvSpPr>
          <p:cNvPr id="198" name="Google Shape;198;p9"/>
          <p:cNvSpPr/>
          <p:nvPr/>
        </p:nvSpPr>
        <p:spPr>
          <a:xfrm>
            <a:off x="4515972" y="3543299"/>
            <a:ext cx="550862" cy="1219200"/>
          </a:xfrm>
          <a:prstGeom prst="downArrow">
            <a:avLst>
              <a:gd fmla="val 50000" name="adj1"/>
              <a:gd fmla="val 50000" name="adj2"/>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7 ways 3PLs can reduce your logistics costs - Kanban Logistics" id="199" name="Google Shape;199;p9"/>
          <p:cNvPicPr preferRelativeResize="0"/>
          <p:nvPr/>
        </p:nvPicPr>
        <p:blipFill rotWithShape="1">
          <a:blip r:embed="rId5">
            <a:alphaModFix/>
          </a:blip>
          <a:srcRect b="0" l="0" r="0" t="0"/>
          <a:stretch/>
        </p:blipFill>
        <p:spPr>
          <a:xfrm>
            <a:off x="3705225" y="4810125"/>
            <a:ext cx="2228850" cy="2047875"/>
          </a:xfrm>
          <a:prstGeom prst="rect">
            <a:avLst/>
          </a:prstGeom>
          <a:noFill/>
          <a:ln>
            <a:noFill/>
          </a:ln>
        </p:spPr>
      </p:pic>
      <p:sp>
        <p:nvSpPr>
          <p:cNvPr id="200" name="Google Shape;200;p9"/>
          <p:cNvSpPr/>
          <p:nvPr/>
        </p:nvSpPr>
        <p:spPr>
          <a:xfrm>
            <a:off x="6267634" y="3622089"/>
            <a:ext cx="1518081" cy="914400"/>
          </a:xfrm>
          <a:prstGeom prst="rightArrow">
            <a:avLst>
              <a:gd fmla="val 50000" name="adj1"/>
              <a:gd fmla="val 50000" name="adj2"/>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Thinking. Idea Concept. 628408 - Download Free Vectors, Clipart Graphics &amp;  Vector Art" id="201" name="Google Shape;201;p9"/>
          <p:cNvPicPr preferRelativeResize="0"/>
          <p:nvPr/>
        </p:nvPicPr>
        <p:blipFill rotWithShape="1">
          <a:blip r:embed="rId6">
            <a:alphaModFix/>
          </a:blip>
          <a:srcRect b="0" l="0" r="0" t="0"/>
          <a:stretch/>
        </p:blipFill>
        <p:spPr>
          <a:xfrm>
            <a:off x="8380198" y="2944888"/>
            <a:ext cx="2143125" cy="214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2021-03-19T00:16:45Z</dcterms:created>
  <dc:creator>anh tran</dc:creator>
</cp:coreProperties>
</file>